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9"/>
  </p:notesMasterIdLst>
  <p:sldIdLst>
    <p:sldId id="256" r:id="rId2"/>
    <p:sldId id="282" r:id="rId3"/>
    <p:sldId id="263" r:id="rId4"/>
    <p:sldId id="299" r:id="rId5"/>
    <p:sldId id="301" r:id="rId6"/>
    <p:sldId id="372" r:id="rId7"/>
    <p:sldId id="374" r:id="rId8"/>
    <p:sldId id="375" r:id="rId9"/>
    <p:sldId id="364" r:id="rId10"/>
    <p:sldId id="365" r:id="rId11"/>
    <p:sldId id="358" r:id="rId12"/>
    <p:sldId id="359" r:id="rId13"/>
    <p:sldId id="360" r:id="rId14"/>
    <p:sldId id="361" r:id="rId15"/>
    <p:sldId id="350" r:id="rId16"/>
    <p:sldId id="357" r:id="rId17"/>
    <p:sldId id="351" r:id="rId18"/>
    <p:sldId id="352" r:id="rId19"/>
    <p:sldId id="353" r:id="rId20"/>
    <p:sldId id="373" r:id="rId21"/>
    <p:sldId id="370" r:id="rId22"/>
    <p:sldId id="363" r:id="rId23"/>
    <p:sldId id="366" r:id="rId24"/>
    <p:sldId id="367" r:id="rId25"/>
    <p:sldId id="368" r:id="rId26"/>
    <p:sldId id="371" r:id="rId27"/>
    <p:sldId id="369" r:id="rId28"/>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9"/>
    <p:restoredTop sz="94614"/>
  </p:normalViewPr>
  <p:slideViewPr>
    <p:cSldViewPr>
      <p:cViewPr varScale="1">
        <p:scale>
          <a:sx n="90" d="100"/>
          <a:sy n="90" d="100"/>
        </p:scale>
        <p:origin x="536" y="184"/>
      </p:cViewPr>
      <p:guideLst>
        <p:guide orient="horz" pos="2160"/>
        <p:guide pos="2880"/>
      </p:guideLst>
    </p:cSldViewPr>
  </p:slideViewPr>
  <p:notesTextViewPr>
    <p:cViewPr>
      <p:scale>
        <a:sx n="100" d="100"/>
        <a:sy n="100" d="100"/>
      </p:scale>
      <p:origin x="0" y="0"/>
    </p:cViewPr>
  </p:notesTextViewPr>
  <p:notesViewPr>
    <p:cSldViewPr>
      <p:cViewPr>
        <p:scale>
          <a:sx n="195" d="100"/>
          <a:sy n="195" d="100"/>
        </p:scale>
        <p:origin x="776" y="-351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3024FC0C-432F-024C-98C4-14D05CA1E4C6}" type="datetimeFigureOut">
              <a:rPr lang="en-US" smtClean="0"/>
              <a:t>12/26/22</a:t>
            </a:fld>
            <a:endParaRPr lang="en-US" dirty="0"/>
          </a:p>
        </p:txBody>
      </p:sp>
      <p:sp>
        <p:nvSpPr>
          <p:cNvPr id="4" name="Slide Image Placeholder 3"/>
          <p:cNvSpPr>
            <a:spLocks noGrp="1" noRot="1" noChangeAspect="1"/>
          </p:cNvSpPr>
          <p:nvPr>
            <p:ph type="sldImg" idx="2"/>
          </p:nvPr>
        </p:nvSpPr>
        <p:spPr>
          <a:xfrm>
            <a:off x="1438275" y="1173163"/>
            <a:ext cx="4222750" cy="31670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6438"/>
            <a:ext cx="5680075" cy="3695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5400"/>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5400"/>
            <a:ext cx="3076575" cy="469900"/>
          </a:xfrm>
          <a:prstGeom prst="rect">
            <a:avLst/>
          </a:prstGeom>
        </p:spPr>
        <p:txBody>
          <a:bodyPr vert="horz" lIns="91440" tIns="45720" rIns="91440" bIns="45720" rtlCol="0" anchor="b"/>
          <a:lstStyle>
            <a:lvl1pPr algn="r">
              <a:defRPr sz="1200"/>
            </a:lvl1pPr>
          </a:lstStyle>
          <a:p>
            <a:fld id="{D6C3428F-6FF0-EC4B-8CCC-59918850A8B4}" type="slidenum">
              <a:rPr lang="en-US" smtClean="0"/>
              <a:t>‹#›</a:t>
            </a:fld>
            <a:endParaRPr lang="en-US" dirty="0"/>
          </a:p>
        </p:txBody>
      </p:sp>
    </p:spTree>
    <p:extLst>
      <p:ext uri="{BB962C8B-B14F-4D97-AF65-F5344CB8AC3E}">
        <p14:creationId xmlns:p14="http://schemas.microsoft.com/office/powerpoint/2010/main" val="1717912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a:t>
            </a:fld>
            <a:endParaRPr lang="en-US" dirty="0"/>
          </a:p>
        </p:txBody>
      </p:sp>
    </p:spTree>
    <p:extLst>
      <p:ext uri="{BB962C8B-B14F-4D97-AF65-F5344CB8AC3E}">
        <p14:creationId xmlns:p14="http://schemas.microsoft.com/office/powerpoint/2010/main" val="27492859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13</a:t>
            </a:fld>
            <a:endParaRPr lang="en-US" dirty="0"/>
          </a:p>
        </p:txBody>
      </p:sp>
    </p:spTree>
    <p:extLst>
      <p:ext uri="{BB962C8B-B14F-4D97-AF65-F5344CB8AC3E}">
        <p14:creationId xmlns:p14="http://schemas.microsoft.com/office/powerpoint/2010/main" val="1184164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16</a:t>
            </a:fld>
            <a:endParaRPr lang="en-US" dirty="0"/>
          </a:p>
        </p:txBody>
      </p:sp>
    </p:spTree>
    <p:extLst>
      <p:ext uri="{BB962C8B-B14F-4D97-AF65-F5344CB8AC3E}">
        <p14:creationId xmlns:p14="http://schemas.microsoft.com/office/powerpoint/2010/main" val="2864645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17</a:t>
            </a:fld>
            <a:endParaRPr lang="en-US" dirty="0"/>
          </a:p>
        </p:txBody>
      </p:sp>
    </p:spTree>
    <p:extLst>
      <p:ext uri="{BB962C8B-B14F-4D97-AF65-F5344CB8AC3E}">
        <p14:creationId xmlns:p14="http://schemas.microsoft.com/office/powerpoint/2010/main" val="14888932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26</a:t>
            </a:fld>
            <a:endParaRPr lang="en-US" dirty="0"/>
          </a:p>
        </p:txBody>
      </p:sp>
    </p:spTree>
    <p:extLst>
      <p:ext uri="{BB962C8B-B14F-4D97-AF65-F5344CB8AC3E}">
        <p14:creationId xmlns:p14="http://schemas.microsoft.com/office/powerpoint/2010/main" val="3610709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5188" y="0"/>
            <a:ext cx="5524500" cy="4143375"/>
          </a:xfrm>
        </p:spPr>
      </p:sp>
      <p:sp>
        <p:nvSpPr>
          <p:cNvPr id="3" name="Notes Placeholder 2"/>
          <p:cNvSpPr>
            <a:spLocks noGrp="1"/>
          </p:cNvSpPr>
          <p:nvPr>
            <p:ph type="body" idx="1"/>
          </p:nvPr>
        </p:nvSpPr>
        <p:spPr>
          <a:xfrm>
            <a:off x="468315" y="4143375"/>
            <a:ext cx="6510336" cy="5045075"/>
          </a:xfrm>
        </p:spPr>
        <p:txBody>
          <a:bodyPr>
            <a:normAutofit/>
          </a:bodyPr>
          <a:lstStyle/>
          <a:p>
            <a:r>
              <a:rPr lang="en-US" sz="1000" dirty="0"/>
              <a:t>1 John and Hebrews are the only epistles that do not include the author in its opening.  That said, based on internal and external evidence there is little question that the apostle John, the brother of James, the one “one that Jesus loved”, one of the sons of thunder, was the author of this short epistle.  It is likely written at the end of the first century not long after he wrote the Gospel of John (around A.D. 90).  He was the last of the apostles that remained alive.  He was the last living link (eye witness) of the earthly ministry of Christ (1 John 1:1-2).  Notice the verbs in this passage: He has “heard,” he has “seen” with his own eyes, he has “looked at,” he has “touched.”  His was a testimonial to the veracity of the gospel.  From Ephesus, where he resided, he writes a letter that would be circulated amongst the churches in Asia, churches that likely included the seven churches of Asia we read about in Revelation chapters 2 and 3.  Among other things, John charges the churches “not to believe every spirit, but test the spirits to see whether they are from God” (4:1).  There were those who believed they had a superior knowledge to the apostles and had a distorted view of the nature of Christ.  We are told that Jesus is the “express image” of God (Heb. 1:3; Col. 1:15).  That He was God in the flesh is foundational.  Gnosticism was present among the churches and John called them out for not recognizing Jesus as being God in the flesh and for introducing error regarding the nature of Christ.  John’s first epistle builds on the foundation he laid in his gospel.  Just as that was written so that we might believe (John 20:30-31), his letter was written so that we could be confident in what we believe (1 John 5:13).  It appears that John’s main concern is that we know --- really know --- whether we are in lockstep with God’s word --- in fellowship with Him (1 John 1:5-8).  The words “know” and “love” are mentioned frequently in 1 John and emphasize the need for our obedience that is motivated by our love for God and one another.  The epistle is difficult to outline but the emphasis is clearly love and obedience along with a stiff warning to “test” teachers to see if they are speaking the truth.  </a:t>
            </a:r>
          </a:p>
          <a:p>
            <a:endParaRPr lang="en-US" sz="1000" dirty="0"/>
          </a:p>
          <a:p>
            <a:r>
              <a:rPr lang="en-US" sz="1000" b="1" u="sng" dirty="0"/>
              <a:t>Application</a:t>
            </a:r>
            <a:r>
              <a:rPr lang="en-US" sz="1000" dirty="0"/>
              <a:t> - Four traits that characterize a faithful Christian</a:t>
            </a:r>
          </a:p>
          <a:p>
            <a:pPr lvl="1"/>
            <a:endParaRPr lang="en-US" sz="1000" b="1" u="sng" dirty="0"/>
          </a:p>
          <a:p>
            <a:pPr marL="685800" lvl="1" indent="-228600">
              <a:buFont typeface="+mj-lt"/>
              <a:buAutoNum type="arabicPeriod"/>
            </a:pPr>
            <a:r>
              <a:rPr lang="en-US" sz="1000" b="1" dirty="0"/>
              <a:t>A clean life (</a:t>
            </a:r>
            <a:r>
              <a:rPr lang="en-US" sz="1000" dirty="0"/>
              <a:t>1:5-2:11)</a:t>
            </a:r>
          </a:p>
          <a:p>
            <a:pPr marL="685800" lvl="1" indent="-228600">
              <a:buFont typeface="+mj-lt"/>
              <a:buAutoNum type="arabicPeriod"/>
            </a:pPr>
            <a:r>
              <a:rPr lang="en-US" sz="1000" b="1" dirty="0"/>
              <a:t>A discernible life</a:t>
            </a:r>
            <a:r>
              <a:rPr lang="en-US" sz="1000" dirty="0"/>
              <a:t> (2:12-27)</a:t>
            </a:r>
          </a:p>
          <a:p>
            <a:pPr marL="685800" lvl="1" indent="-228600">
              <a:buFont typeface="+mj-lt"/>
              <a:buAutoNum type="arabicPeriod"/>
            </a:pPr>
            <a:r>
              <a:rPr lang="en-US" sz="1000" b="1" dirty="0"/>
              <a:t>A loving life </a:t>
            </a:r>
            <a:r>
              <a:rPr lang="en-US" sz="1000" dirty="0"/>
              <a:t>(2:28-4:21)</a:t>
            </a:r>
          </a:p>
          <a:p>
            <a:pPr marL="685800" lvl="1" indent="-228600">
              <a:buFont typeface="+mj-lt"/>
              <a:buAutoNum type="arabicPeriod"/>
            </a:pPr>
            <a:r>
              <a:rPr lang="en-US" sz="1000" b="1" dirty="0"/>
              <a:t>A confident life </a:t>
            </a:r>
            <a:r>
              <a:rPr lang="en-US" sz="1000" dirty="0"/>
              <a:t>(5:1-21)</a:t>
            </a:r>
          </a:p>
          <a:p>
            <a:pPr marL="685800" lvl="1" indent="-228600">
              <a:buFont typeface="+mj-lt"/>
              <a:buAutoNum type="arabicPeriod"/>
            </a:pPr>
            <a:endParaRPr lang="en-US" sz="1000" b="1" dirty="0"/>
          </a:p>
          <a:p>
            <a:r>
              <a:rPr lang="en-US" sz="1000" b="1" dirty="0"/>
              <a:t>Key takeaway: </a:t>
            </a:r>
            <a:r>
              <a:rPr lang="en-US" sz="1000" dirty="0"/>
              <a:t>How are you progressing on the road to a clean life? Sometimes we can convince ourselves that our “little” offenses do not effect our walk with God.  But John says all sin matters and that we must take it seriously.  God cannot fellowship us when we walk in darkness.  It is not His nature.  Light and dark cannot coexist (1 John 1:5).  If we are engaged in sin, stop it.  NOW!</a:t>
            </a:r>
            <a:endParaRPr lang="en-US" sz="1000" b="1" dirty="0"/>
          </a:p>
          <a:p>
            <a:endParaRPr lang="en-US" sz="1000" b="1" u="sng" dirty="0"/>
          </a:p>
          <a:p>
            <a:pPr marL="685800" lvl="1" indent="-228600">
              <a:buFont typeface="+mj-lt"/>
              <a:buAutoNum type="arabicPeriod"/>
            </a:pPr>
            <a:endParaRPr lang="en-US" sz="1000" b="1" u="sng" dirty="0"/>
          </a:p>
        </p:txBody>
      </p:sp>
      <p:sp>
        <p:nvSpPr>
          <p:cNvPr id="4" name="Slide Number Placeholder 3"/>
          <p:cNvSpPr>
            <a:spLocks noGrp="1"/>
          </p:cNvSpPr>
          <p:nvPr>
            <p:ph type="sldNum" sz="quarter" idx="10"/>
          </p:nvPr>
        </p:nvSpPr>
        <p:spPr/>
        <p:txBody>
          <a:bodyPr/>
          <a:lstStyle/>
          <a:p>
            <a:fld id="{B3B25215-F6D9-4905-B048-55294588421D}"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120650" y="6064250"/>
            <a:ext cx="5964238" cy="3200400"/>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3</a:t>
            </a:fld>
            <a:endParaRPr lang="en-US" dirty="0"/>
          </a:p>
        </p:txBody>
      </p:sp>
    </p:spTree>
    <p:extLst>
      <p:ext uri="{BB962C8B-B14F-4D97-AF65-F5344CB8AC3E}">
        <p14:creationId xmlns:p14="http://schemas.microsoft.com/office/powerpoint/2010/main" val="2057503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4</a:t>
            </a:fld>
            <a:endParaRPr lang="en-US" dirty="0"/>
          </a:p>
        </p:txBody>
      </p:sp>
    </p:spTree>
    <p:extLst>
      <p:ext uri="{BB962C8B-B14F-4D97-AF65-F5344CB8AC3E}">
        <p14:creationId xmlns:p14="http://schemas.microsoft.com/office/powerpoint/2010/main" val="120883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5</a:t>
            </a:fld>
            <a:endParaRPr lang="en-US" dirty="0"/>
          </a:p>
        </p:txBody>
      </p:sp>
    </p:spTree>
    <p:extLst>
      <p:ext uri="{BB962C8B-B14F-4D97-AF65-F5344CB8AC3E}">
        <p14:creationId xmlns:p14="http://schemas.microsoft.com/office/powerpoint/2010/main" val="901476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9</a:t>
            </a:fld>
            <a:endParaRPr lang="en-US" dirty="0"/>
          </a:p>
        </p:txBody>
      </p:sp>
    </p:spTree>
    <p:extLst>
      <p:ext uri="{BB962C8B-B14F-4D97-AF65-F5344CB8AC3E}">
        <p14:creationId xmlns:p14="http://schemas.microsoft.com/office/powerpoint/2010/main" val="466452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10</a:t>
            </a:fld>
            <a:endParaRPr lang="en-US" dirty="0"/>
          </a:p>
        </p:txBody>
      </p:sp>
    </p:spTree>
    <p:extLst>
      <p:ext uri="{BB962C8B-B14F-4D97-AF65-F5344CB8AC3E}">
        <p14:creationId xmlns:p14="http://schemas.microsoft.com/office/powerpoint/2010/main" val="1344726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11</a:t>
            </a:fld>
            <a:endParaRPr lang="en-US" dirty="0"/>
          </a:p>
        </p:txBody>
      </p:sp>
    </p:spTree>
    <p:extLst>
      <p:ext uri="{BB962C8B-B14F-4D97-AF65-F5344CB8AC3E}">
        <p14:creationId xmlns:p14="http://schemas.microsoft.com/office/powerpoint/2010/main" val="3494917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12</a:t>
            </a:fld>
            <a:endParaRPr lang="en-US" dirty="0"/>
          </a:p>
        </p:txBody>
      </p:sp>
    </p:spTree>
    <p:extLst>
      <p:ext uri="{BB962C8B-B14F-4D97-AF65-F5344CB8AC3E}">
        <p14:creationId xmlns:p14="http://schemas.microsoft.com/office/powerpoint/2010/main" val="2500992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12/26/22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12/26/22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1 John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A0417-E41D-E94A-8C97-9D16AEE29ED1}"/>
              </a:ext>
            </a:extLst>
          </p:cNvPr>
          <p:cNvSpPr>
            <a:spLocks noGrp="1"/>
          </p:cNvSpPr>
          <p:nvPr>
            <p:ph type="title" idx="4294967295"/>
          </p:nvPr>
        </p:nvSpPr>
        <p:spPr>
          <a:xfrm>
            <a:off x="76200" y="-152400"/>
            <a:ext cx="8953500" cy="1250950"/>
          </a:xfrm>
        </p:spPr>
        <p:txBody>
          <a:bodyPr>
            <a:noAutofit/>
          </a:bodyPr>
          <a:lstStyle/>
          <a:p>
            <a:br>
              <a:rPr lang="en-US" sz="2400" dirty="0">
                <a:solidFill>
                  <a:schemeClr val="tx1"/>
                </a:solidFill>
              </a:rPr>
            </a:br>
            <a:br>
              <a:rPr lang="en-US" sz="2400" dirty="0">
                <a:solidFill>
                  <a:schemeClr val="tx1"/>
                </a:solidFill>
              </a:rPr>
            </a:br>
            <a:r>
              <a:rPr lang="en-US" sz="2200" dirty="0">
                <a:solidFill>
                  <a:schemeClr val="tx1"/>
                </a:solidFill>
              </a:rPr>
              <a:t>The ISBE records the following general characteristics found within most varieties of Gnosticism:</a:t>
            </a:r>
            <a:br>
              <a:rPr lang="en-US" sz="2200" dirty="0">
                <a:solidFill>
                  <a:schemeClr val="tx1"/>
                </a:solidFill>
              </a:rPr>
            </a:br>
            <a:br>
              <a:rPr lang="en-US" sz="2400" dirty="0"/>
            </a:br>
            <a:endParaRPr lang="en-US" sz="2400" dirty="0"/>
          </a:p>
        </p:txBody>
      </p:sp>
      <p:sp>
        <p:nvSpPr>
          <p:cNvPr id="3" name="Rectangle 2">
            <a:extLst>
              <a:ext uri="{FF2B5EF4-FFF2-40B4-BE49-F238E27FC236}">
                <a16:creationId xmlns:a16="http://schemas.microsoft.com/office/drawing/2014/main" id="{9045F44B-3752-3B43-B7B1-A9E5C2E3C4B8}"/>
              </a:ext>
            </a:extLst>
          </p:cNvPr>
          <p:cNvSpPr/>
          <p:nvPr/>
        </p:nvSpPr>
        <p:spPr>
          <a:xfrm>
            <a:off x="114300" y="838200"/>
            <a:ext cx="9029700" cy="5909310"/>
          </a:xfrm>
          <a:prstGeom prst="rect">
            <a:avLst/>
          </a:prstGeom>
        </p:spPr>
        <p:txBody>
          <a:bodyPr wrap="square">
            <a:spAutoFit/>
          </a:bodyPr>
          <a:lstStyle/>
          <a:p>
            <a:r>
              <a:rPr lang="en-US" dirty="0"/>
              <a:t>(1) </a:t>
            </a:r>
            <a:r>
              <a:rPr lang="en-US" b="1" dirty="0"/>
              <a:t>a claim on the part of the initiated to a special knowledge of the truth; a tendency to regard knowledge as superior to faith and as the special possession of the more enlightened, for ordinary Christians did not possess this secret and higher doctrine;</a:t>
            </a:r>
          </a:p>
          <a:p>
            <a:r>
              <a:rPr lang="en-US" dirty="0"/>
              <a:t>(2</a:t>
            </a:r>
            <a:r>
              <a:rPr lang="en-US" b="1" dirty="0"/>
              <a:t>) the essential separation of matter and spirit, matter being intrinsically evil and the source from which all evil has arisen;</a:t>
            </a:r>
          </a:p>
          <a:p>
            <a:r>
              <a:rPr lang="en-US" dirty="0"/>
              <a:t>(3) an attempt to solve the problems of creation and the origin of evil by postulating a demiurge, i.e., a creator or artificer of the world distinct from the deity, and emanations extending between God and the visible universe (the demiurge for the Gnostics being the God of the OT, an inferior being infinitely remote from the Supreme Being who can have nothing to do with anything material);</a:t>
            </a:r>
          </a:p>
          <a:p>
            <a:r>
              <a:rPr lang="en-US" dirty="0"/>
              <a:t>(4) </a:t>
            </a:r>
            <a:r>
              <a:rPr lang="en-US" b="1" dirty="0"/>
              <a:t>a denial of the true humanity of Christ; a docetic Christology (that Christ’s body was not human - rcf)  which considered the earthly life of Christ and especially His sufferings on the cross to be unreal;</a:t>
            </a:r>
          </a:p>
          <a:p>
            <a:r>
              <a:rPr lang="en-US" dirty="0"/>
              <a:t>(5) </a:t>
            </a:r>
            <a:r>
              <a:rPr lang="en-US" b="1" dirty="0"/>
              <a:t>the denial of the personality of the Supreme God, and also the denial of the free will of mankind;</a:t>
            </a:r>
          </a:p>
          <a:p>
            <a:r>
              <a:rPr lang="en-US" b="1" dirty="0"/>
              <a:t>(6) the teaching, on the one hand, of asceticism (indulgence) as the means of attaining spiritual communion with God, and, on the other hand, of an indifference that led directly to licentiousness;</a:t>
            </a:r>
          </a:p>
          <a:p>
            <a:r>
              <a:rPr lang="en-US" dirty="0"/>
              <a:t>(7) a syncretistic tendency that combined certain more or less misunderstood Christian doctrines and various elements from oriental, Jewish, Greek, and other sources;</a:t>
            </a:r>
          </a:p>
          <a:p>
            <a:r>
              <a:rPr lang="en-US" dirty="0"/>
              <a:t>(8) ascription of the OT to the demiurge or inferior creator of the world.</a:t>
            </a:r>
          </a:p>
        </p:txBody>
      </p:sp>
    </p:spTree>
    <p:extLst>
      <p:ext uri="{BB962C8B-B14F-4D97-AF65-F5344CB8AC3E}">
        <p14:creationId xmlns:p14="http://schemas.microsoft.com/office/powerpoint/2010/main" val="729487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8C592-5AD7-D646-A2D3-B2D13DFC6611}"/>
              </a:ext>
            </a:extLst>
          </p:cNvPr>
          <p:cNvSpPr>
            <a:spLocks noGrp="1"/>
          </p:cNvSpPr>
          <p:nvPr>
            <p:ph type="title"/>
          </p:nvPr>
        </p:nvSpPr>
        <p:spPr/>
        <p:txBody>
          <a:bodyPr>
            <a:normAutofit/>
          </a:bodyPr>
          <a:lstStyle/>
          <a:p>
            <a:r>
              <a:rPr lang="en-US" sz="3200" dirty="0"/>
              <a:t>About Gnosticism</a:t>
            </a:r>
          </a:p>
        </p:txBody>
      </p:sp>
      <p:sp>
        <p:nvSpPr>
          <p:cNvPr id="3" name="Content Placeholder 2">
            <a:extLst>
              <a:ext uri="{FF2B5EF4-FFF2-40B4-BE49-F238E27FC236}">
                <a16:creationId xmlns:a16="http://schemas.microsoft.com/office/drawing/2014/main" id="{EE185167-974E-8245-8D0D-B939A24486A8}"/>
              </a:ext>
            </a:extLst>
          </p:cNvPr>
          <p:cNvSpPr>
            <a:spLocks noGrp="1"/>
          </p:cNvSpPr>
          <p:nvPr>
            <p:ph idx="1"/>
          </p:nvPr>
        </p:nvSpPr>
        <p:spPr>
          <a:xfrm>
            <a:off x="228600" y="1408177"/>
            <a:ext cx="8458200" cy="4992624"/>
          </a:xfrm>
        </p:spPr>
        <p:txBody>
          <a:bodyPr>
            <a:normAutofit/>
          </a:bodyPr>
          <a:lstStyle/>
          <a:p>
            <a:pPr marL="118872" indent="0">
              <a:buNone/>
            </a:pPr>
            <a:r>
              <a:rPr lang="en-US" sz="2200" dirty="0"/>
              <a:t>“Most Gnostics also taught that the Oriental doctrine that matter, with everything material, is evil.”  --- Plummer</a:t>
            </a:r>
          </a:p>
          <a:p>
            <a:pPr marL="118872" indent="0">
              <a:buNone/>
            </a:pPr>
            <a:endParaRPr lang="en-US" sz="2200" dirty="0"/>
          </a:p>
          <a:p>
            <a:pPr marL="118872" indent="0">
              <a:buNone/>
            </a:pPr>
            <a:r>
              <a:rPr lang="en-US" sz="2200" dirty="0"/>
              <a:t>Two opposite conclusions were drawn from this premise about man’s body:</a:t>
            </a:r>
          </a:p>
          <a:p>
            <a:pPr marL="868680" lvl="1" indent="-457200">
              <a:buFont typeface="+mj-lt"/>
              <a:buAutoNum type="arabicPeriod"/>
            </a:pPr>
            <a:r>
              <a:rPr lang="en-US" sz="2000" b="1" dirty="0"/>
              <a:t>If the body is evil, it must be continually chastised and subdued so the spirit could be freed to righteousness. Paul dealt with this idea of asceticism (indulgence) earlier in Col. 2:8; 20-23.  </a:t>
            </a:r>
          </a:p>
        </p:txBody>
      </p:sp>
      <p:sp>
        <p:nvSpPr>
          <p:cNvPr id="4" name="TextBox 3">
            <a:extLst>
              <a:ext uri="{FF2B5EF4-FFF2-40B4-BE49-F238E27FC236}">
                <a16:creationId xmlns:a16="http://schemas.microsoft.com/office/drawing/2014/main" id="{3663EB3D-668D-0340-B335-5238425EE1FB}"/>
              </a:ext>
            </a:extLst>
          </p:cNvPr>
          <p:cNvSpPr txBox="1"/>
          <p:nvPr/>
        </p:nvSpPr>
        <p:spPr>
          <a:xfrm>
            <a:off x="71437" y="4295661"/>
            <a:ext cx="2652713" cy="2308324"/>
          </a:xfrm>
          <a:prstGeom prst="rect">
            <a:avLst/>
          </a:prstGeom>
          <a:solidFill>
            <a:schemeClr val="accent1"/>
          </a:solidFill>
        </p:spPr>
        <p:txBody>
          <a:bodyPr wrap="square" rtlCol="0">
            <a:spAutoFit/>
          </a:bodyPr>
          <a:lstStyle/>
          <a:p>
            <a:r>
              <a:rPr lang="en-US" dirty="0"/>
              <a:t>See to it that no one takes you captive by philosophy and empty deceit, according to human tradition, according to the elemental spirits of the world, and not according to Christ (Col. 2:8)</a:t>
            </a:r>
          </a:p>
        </p:txBody>
      </p:sp>
      <p:sp>
        <p:nvSpPr>
          <p:cNvPr id="5" name="TextBox 4">
            <a:extLst>
              <a:ext uri="{FF2B5EF4-FFF2-40B4-BE49-F238E27FC236}">
                <a16:creationId xmlns:a16="http://schemas.microsoft.com/office/drawing/2014/main" id="{77750635-01A0-5A47-A9AF-3FC0A5F8C426}"/>
              </a:ext>
            </a:extLst>
          </p:cNvPr>
          <p:cNvSpPr txBox="1"/>
          <p:nvPr/>
        </p:nvSpPr>
        <p:spPr>
          <a:xfrm>
            <a:off x="2814639" y="4305072"/>
            <a:ext cx="6257924" cy="2308324"/>
          </a:xfrm>
          <a:prstGeom prst="rect">
            <a:avLst/>
          </a:prstGeom>
          <a:solidFill>
            <a:schemeClr val="accent1"/>
          </a:solidFill>
        </p:spPr>
        <p:txBody>
          <a:bodyPr wrap="square" rtlCol="0">
            <a:spAutoFit/>
          </a:bodyPr>
          <a:lstStyle/>
          <a:p>
            <a:r>
              <a:rPr lang="en-US" dirty="0"/>
              <a:t>If with Christ you died to the elemental spirits of the world, why, as if you were still alive in the world, do you submit to regulations— 21 “Do not handle, Do not taste, Do not touch” 22 (referring to things that all perish as they are used)—according to human precepts and teachings? 23 These have indeed an appearance of wisdom in promoting self-made religion and asceticism and severity to the body, but they are of no value in stopping the indulgence of the flesh (Col. 2:20-23)</a:t>
            </a:r>
          </a:p>
        </p:txBody>
      </p:sp>
    </p:spTree>
    <p:extLst>
      <p:ext uri="{BB962C8B-B14F-4D97-AF65-F5344CB8AC3E}">
        <p14:creationId xmlns:p14="http://schemas.microsoft.com/office/powerpoint/2010/main" val="4220519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8C592-5AD7-D646-A2D3-B2D13DFC6611}"/>
              </a:ext>
            </a:extLst>
          </p:cNvPr>
          <p:cNvSpPr>
            <a:spLocks noGrp="1"/>
          </p:cNvSpPr>
          <p:nvPr>
            <p:ph type="title"/>
          </p:nvPr>
        </p:nvSpPr>
        <p:spPr/>
        <p:txBody>
          <a:bodyPr>
            <a:normAutofit/>
          </a:bodyPr>
          <a:lstStyle/>
          <a:p>
            <a:r>
              <a:rPr lang="en-US" sz="3200" dirty="0"/>
              <a:t>About Gnosticism</a:t>
            </a:r>
          </a:p>
        </p:txBody>
      </p:sp>
      <p:sp>
        <p:nvSpPr>
          <p:cNvPr id="3" name="Content Placeholder 2">
            <a:extLst>
              <a:ext uri="{FF2B5EF4-FFF2-40B4-BE49-F238E27FC236}">
                <a16:creationId xmlns:a16="http://schemas.microsoft.com/office/drawing/2014/main" id="{EE185167-974E-8245-8D0D-B939A24486A8}"/>
              </a:ext>
            </a:extLst>
          </p:cNvPr>
          <p:cNvSpPr>
            <a:spLocks noGrp="1"/>
          </p:cNvSpPr>
          <p:nvPr>
            <p:ph idx="1"/>
          </p:nvPr>
        </p:nvSpPr>
        <p:spPr>
          <a:xfrm>
            <a:off x="228600" y="1408177"/>
            <a:ext cx="8458200" cy="4992624"/>
          </a:xfrm>
        </p:spPr>
        <p:txBody>
          <a:bodyPr>
            <a:normAutofit/>
          </a:bodyPr>
          <a:lstStyle/>
          <a:p>
            <a:pPr marL="118872" indent="0">
              <a:buNone/>
            </a:pPr>
            <a:r>
              <a:rPr lang="en-US" sz="2200" dirty="0"/>
              <a:t>“Most Gnostics also taught that the Oriental doctrine that matter, with everything material, is evil.”  --- Plummer</a:t>
            </a:r>
          </a:p>
          <a:p>
            <a:pPr marL="118872" indent="0">
              <a:buNone/>
            </a:pPr>
            <a:endParaRPr lang="en-US" sz="2200" dirty="0"/>
          </a:p>
          <a:p>
            <a:pPr marL="118872" indent="0">
              <a:buNone/>
            </a:pPr>
            <a:r>
              <a:rPr lang="en-US" sz="2200" dirty="0"/>
              <a:t>Two opposite conclusions were drawn from this premise about man’s body:</a:t>
            </a:r>
          </a:p>
          <a:p>
            <a:pPr marL="868680" lvl="1" indent="-457200">
              <a:buFont typeface="+mj-lt"/>
              <a:buAutoNum type="arabicPeriod"/>
            </a:pPr>
            <a:r>
              <a:rPr lang="en-US" sz="1600" dirty="0"/>
              <a:t>If the body is evil, it must be continually chastised and subdued so so the spirit could be freed to righteousness. Paul dealt with this idea of asceticism (indulgence) earlier n Col. 2:8; 20-23</a:t>
            </a:r>
            <a:r>
              <a:rPr lang="en-US" sz="2000" dirty="0"/>
              <a:t>.  </a:t>
            </a:r>
          </a:p>
          <a:p>
            <a:pPr marL="868680" lvl="1" indent="-457200">
              <a:buFont typeface="+mj-lt"/>
              <a:buAutoNum type="arabicPeriod"/>
            </a:pPr>
            <a:r>
              <a:rPr lang="en-US" sz="2000" b="1" dirty="0"/>
              <a:t>If the body is utterly evil, it is a matter of indifference what it does.  These claimed that the inward spirit of man was not tainted by the sin of the outward flesh.  </a:t>
            </a:r>
          </a:p>
          <a:p>
            <a:pPr marL="868680" lvl="1" indent="-457200">
              <a:buFont typeface="+mj-lt"/>
              <a:buAutoNum type="arabicPeriod"/>
            </a:pPr>
            <a:endParaRPr lang="en-US" sz="2000" dirty="0"/>
          </a:p>
        </p:txBody>
      </p:sp>
      <p:sp>
        <p:nvSpPr>
          <p:cNvPr id="6" name="TextBox 5">
            <a:extLst>
              <a:ext uri="{FF2B5EF4-FFF2-40B4-BE49-F238E27FC236}">
                <a16:creationId xmlns:a16="http://schemas.microsoft.com/office/drawing/2014/main" id="{FFFF3006-3944-1F46-B074-3A075755E6C5}"/>
              </a:ext>
            </a:extLst>
          </p:cNvPr>
          <p:cNvSpPr txBox="1"/>
          <p:nvPr/>
        </p:nvSpPr>
        <p:spPr>
          <a:xfrm>
            <a:off x="304800" y="5181600"/>
            <a:ext cx="8686800" cy="1323439"/>
          </a:xfrm>
          <a:prstGeom prst="rect">
            <a:avLst/>
          </a:prstGeom>
          <a:noFill/>
          <a:ln w="38100">
            <a:solidFill>
              <a:schemeClr val="accent1"/>
            </a:solidFill>
          </a:ln>
        </p:spPr>
        <p:txBody>
          <a:bodyPr wrap="square" rtlCol="0">
            <a:spAutoFit/>
          </a:bodyPr>
          <a:lstStyle/>
          <a:p>
            <a:r>
              <a:rPr lang="en-US" sz="2000" dirty="0"/>
              <a:t>“The spirit of a Christian was likened to a gem in a garbage dump, it will not be affected by what surrounds it.  Therefore one is free to indulge in any licentious course of action desired, and it will not affect his relationship with God.  This seemed to be the spirit of the Nicolaitanes in Rev. 2:6, 14-15. “  --- Harkrider</a:t>
            </a:r>
          </a:p>
        </p:txBody>
      </p:sp>
    </p:spTree>
    <p:extLst>
      <p:ext uri="{BB962C8B-B14F-4D97-AF65-F5344CB8AC3E}">
        <p14:creationId xmlns:p14="http://schemas.microsoft.com/office/powerpoint/2010/main" val="3330220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185167-974E-8245-8D0D-B939A24486A8}"/>
              </a:ext>
            </a:extLst>
          </p:cNvPr>
          <p:cNvSpPr>
            <a:spLocks noGrp="1"/>
          </p:cNvSpPr>
          <p:nvPr>
            <p:ph idx="4294967295"/>
          </p:nvPr>
        </p:nvSpPr>
        <p:spPr>
          <a:xfrm>
            <a:off x="152400" y="228600"/>
            <a:ext cx="8648700" cy="6629400"/>
          </a:xfrm>
        </p:spPr>
        <p:txBody>
          <a:bodyPr>
            <a:normAutofit fontScale="55000" lnSpcReduction="20000"/>
          </a:bodyPr>
          <a:lstStyle/>
          <a:p>
            <a:pPr marL="411480" lvl="1" indent="0">
              <a:buNone/>
            </a:pPr>
            <a:r>
              <a:rPr lang="en-US" sz="4000" dirty="0"/>
              <a:t>Gnosticism also led to a denial that Jesus Christ came in the flesh. Two premises about Jesus Christ were held: </a:t>
            </a:r>
          </a:p>
          <a:p>
            <a:pPr marL="411480" lvl="1" indent="0">
              <a:buNone/>
            </a:pPr>
            <a:endParaRPr lang="en-US" sz="4000" dirty="0"/>
          </a:p>
          <a:p>
            <a:pPr marL="1019556" lvl="2" indent="-342900">
              <a:buFont typeface="+mj-lt"/>
              <a:buAutoNum type="arabicPeriod"/>
            </a:pPr>
            <a:r>
              <a:rPr lang="en-US" sz="3600" b="1" dirty="0"/>
              <a:t>Docetic Gnostics</a:t>
            </a:r>
            <a:r>
              <a:rPr lang="en-US" sz="3600" dirty="0"/>
              <a:t>: This philosophy denies the actual humanity of Jesus.  They claim that Jesus’s sufferings were not real.  They claim that He never really did truly become a man…that He only appeared to have human form…His body was like a phantom.  </a:t>
            </a:r>
          </a:p>
          <a:p>
            <a:pPr marL="1019556" lvl="2" indent="-342900">
              <a:buFont typeface="+mj-lt"/>
              <a:buAutoNum type="arabicPeriod"/>
            </a:pPr>
            <a:r>
              <a:rPr lang="en-US" sz="3600" b="1" dirty="0"/>
              <a:t>Corinthian Gnostics</a:t>
            </a:r>
            <a:r>
              <a:rPr lang="en-US" sz="3600" dirty="0"/>
              <a:t>: This philosophy admitted the reality of the bodily existence of Jesus, but they separated the earthly body of Jesus from the Christ.  They contend that Christ descended on Jesus at His baptism and left Him before the cross.  </a:t>
            </a:r>
          </a:p>
          <a:p>
            <a:pPr marL="411480" lvl="1" indent="0">
              <a:buNone/>
            </a:pPr>
            <a:endParaRPr lang="en-US" sz="3200" dirty="0"/>
          </a:p>
          <a:p>
            <a:pPr marL="411480" lvl="1" indent="0">
              <a:buNone/>
            </a:pPr>
            <a:endParaRPr lang="en-US" sz="3200" dirty="0"/>
          </a:p>
          <a:p>
            <a:pPr marL="411480" lvl="1" indent="0">
              <a:buNone/>
            </a:pPr>
            <a:endParaRPr lang="en-US" sz="3200" dirty="0"/>
          </a:p>
          <a:p>
            <a:pPr marL="411480" lvl="1" indent="0">
              <a:buNone/>
            </a:pPr>
            <a:endParaRPr lang="en-US" sz="3200" dirty="0"/>
          </a:p>
          <a:p>
            <a:pPr marL="411480" lvl="1" indent="0">
              <a:buNone/>
            </a:pPr>
            <a:endParaRPr lang="en-US" sz="3200" dirty="0"/>
          </a:p>
          <a:p>
            <a:pPr marL="982980" lvl="1" indent="-571500">
              <a:buFont typeface="Wingdings" pitchFamily="2" charset="2"/>
              <a:buChar char="v"/>
            </a:pPr>
            <a:r>
              <a:rPr lang="en-US" sz="3600" dirty="0"/>
              <a:t>To this speculation, John pointedly gave answer: “Beloved, do not believe every spirit, but test the spirits to see whether they are from God, for many false prophets have gone out into the world. By this you know the Spirit of God: every spirit that confesses that Jesus Christ has come in the flesh is from God, and every spirit that does not confess Jesus is not from God. This is the spirit of the antichrist, which you heard was coming and now is in the world already” (1 John 4:1-3)</a:t>
            </a:r>
          </a:p>
        </p:txBody>
      </p:sp>
      <p:sp>
        <p:nvSpPr>
          <p:cNvPr id="4" name="TextBox 3">
            <a:extLst>
              <a:ext uri="{FF2B5EF4-FFF2-40B4-BE49-F238E27FC236}">
                <a16:creationId xmlns:a16="http://schemas.microsoft.com/office/drawing/2014/main" id="{E33B6142-DF14-7F4B-A868-35AEAEE08CFD}"/>
              </a:ext>
            </a:extLst>
          </p:cNvPr>
          <p:cNvSpPr txBox="1"/>
          <p:nvPr/>
        </p:nvSpPr>
        <p:spPr>
          <a:xfrm>
            <a:off x="495300" y="3543300"/>
            <a:ext cx="8153400" cy="707886"/>
          </a:xfrm>
          <a:prstGeom prst="rect">
            <a:avLst/>
          </a:prstGeom>
          <a:noFill/>
          <a:ln w="38100">
            <a:solidFill>
              <a:schemeClr val="accent1"/>
            </a:solidFill>
          </a:ln>
        </p:spPr>
        <p:txBody>
          <a:bodyPr wrap="square" rtlCol="0">
            <a:spAutoFit/>
          </a:bodyPr>
          <a:lstStyle/>
          <a:p>
            <a:r>
              <a:rPr lang="en-US" sz="2000" dirty="0"/>
              <a:t>“Consequently, both of these philosophies attacked the reality of the person of Jesus Christ as both human and divine..”  --- Harkrider</a:t>
            </a:r>
          </a:p>
        </p:txBody>
      </p:sp>
    </p:spTree>
    <p:extLst>
      <p:ext uri="{BB962C8B-B14F-4D97-AF65-F5344CB8AC3E}">
        <p14:creationId xmlns:p14="http://schemas.microsoft.com/office/powerpoint/2010/main" val="1551423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22973-C628-C04D-9BD4-0BC97B5D72C4}"/>
              </a:ext>
            </a:extLst>
          </p:cNvPr>
          <p:cNvSpPr>
            <a:spLocks noGrp="1"/>
          </p:cNvSpPr>
          <p:nvPr>
            <p:ph type="title"/>
          </p:nvPr>
        </p:nvSpPr>
        <p:spPr/>
        <p:txBody>
          <a:bodyPr/>
          <a:lstStyle/>
          <a:p>
            <a:r>
              <a:rPr lang="en-US" dirty="0"/>
              <a:t>Significant words in 1 John</a:t>
            </a:r>
          </a:p>
        </p:txBody>
      </p:sp>
      <p:sp>
        <p:nvSpPr>
          <p:cNvPr id="3" name="Content Placeholder 2">
            <a:extLst>
              <a:ext uri="{FF2B5EF4-FFF2-40B4-BE49-F238E27FC236}">
                <a16:creationId xmlns:a16="http://schemas.microsoft.com/office/drawing/2014/main" id="{20FF5B10-1F43-534A-9423-59D2E0FBC792}"/>
              </a:ext>
            </a:extLst>
          </p:cNvPr>
          <p:cNvSpPr>
            <a:spLocks noGrp="1"/>
          </p:cNvSpPr>
          <p:nvPr>
            <p:ph idx="1"/>
          </p:nvPr>
        </p:nvSpPr>
        <p:spPr/>
        <p:txBody>
          <a:bodyPr>
            <a:normAutofit/>
          </a:bodyPr>
          <a:lstStyle/>
          <a:p>
            <a:pPr>
              <a:buFont typeface="Courier New" panose="02070309020205020404" pitchFamily="49" charset="0"/>
              <a:buChar char="o"/>
            </a:pPr>
            <a:r>
              <a:rPr lang="en-US" sz="2400" dirty="0"/>
              <a:t>“Know” is found 38 times</a:t>
            </a:r>
          </a:p>
          <a:p>
            <a:pPr>
              <a:buFont typeface="Courier New" panose="02070309020205020404" pitchFamily="49" charset="0"/>
              <a:buChar char="o"/>
            </a:pPr>
            <a:r>
              <a:rPr lang="en-US" sz="2400" dirty="0"/>
              <a:t>“Love” is used 31 times.  </a:t>
            </a:r>
          </a:p>
        </p:txBody>
      </p:sp>
      <p:sp>
        <p:nvSpPr>
          <p:cNvPr id="4" name="TextBox 3">
            <a:extLst>
              <a:ext uri="{FF2B5EF4-FFF2-40B4-BE49-F238E27FC236}">
                <a16:creationId xmlns:a16="http://schemas.microsoft.com/office/drawing/2014/main" id="{9BB4280E-8525-364D-B280-B142CCECEC24}"/>
              </a:ext>
            </a:extLst>
          </p:cNvPr>
          <p:cNvSpPr txBox="1"/>
          <p:nvPr/>
        </p:nvSpPr>
        <p:spPr>
          <a:xfrm>
            <a:off x="480934" y="3053834"/>
            <a:ext cx="8229600" cy="2308324"/>
          </a:xfrm>
          <a:prstGeom prst="rect">
            <a:avLst/>
          </a:prstGeom>
          <a:noFill/>
          <a:ln w="38100">
            <a:solidFill>
              <a:schemeClr val="accent1"/>
            </a:solidFill>
          </a:ln>
        </p:spPr>
        <p:txBody>
          <a:bodyPr wrap="square" rtlCol="0">
            <a:spAutoFit/>
          </a:bodyPr>
          <a:lstStyle/>
          <a:p>
            <a:r>
              <a:rPr lang="en-US" sz="2400" dirty="0"/>
              <a:t>“John wrote this letter to give assurance that the disciples of the Lord would know that they have eternal life in Him (1 John 1:4; 5:13).  The foundation for this assurance rests upon keeping God’s commandments (1 John 2:3-5).  In fact, to love God is to keep His commandments and to love one another” (1 John 3:13; 5:3).”  --- Harkrider</a:t>
            </a:r>
          </a:p>
        </p:txBody>
      </p:sp>
    </p:spTree>
    <p:extLst>
      <p:ext uri="{BB962C8B-B14F-4D97-AF65-F5344CB8AC3E}">
        <p14:creationId xmlns:p14="http://schemas.microsoft.com/office/powerpoint/2010/main" val="1483580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Who wrote the book? </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152400" y="1600200"/>
            <a:ext cx="8839200" cy="5102351"/>
          </a:xfrm>
        </p:spPr>
        <p:txBody>
          <a:bodyPr>
            <a:normAutofit/>
          </a:bodyPr>
          <a:lstStyle/>
          <a:p>
            <a:pPr marL="118872" indent="0">
              <a:buNone/>
            </a:pPr>
            <a:r>
              <a:rPr lang="en-US" sz="2200" dirty="0"/>
              <a:t>First John and Hebrews are the only two letters in the New Testament that do not name their authors in their opening verses.  While the author of this epistle never identified himself by name,  Christians since the beginning of the church have considered this letter authoritative, believing it was written by John the apostle, the son of Zebedee (Mk. 1:19-20) and the brother of James (Mt. 4:21). “the disciple whom Jesus loved” (John 19:26), who proclaims, “what we have seen and heard we proclaim to you also” (1 John 1:3).  Two of his contemporary’s,  Polycarp and and Papias, quoted from the epistle and attributed it to John.  The internal evidence is also strong.  Many parallels in both form and and content have been made between the Gospel of John and this epistle, thus confirming that the two are from the same writer.  For example, Christ is presented as the Word (logos) in John 1:1 and 1 John 1:1-3.  Both works were written that its readers may believe and thereby inherit eternal life.   </a:t>
            </a:r>
          </a:p>
        </p:txBody>
      </p:sp>
      <p:sp>
        <p:nvSpPr>
          <p:cNvPr id="4" name="Date Placeholder 3">
            <a:extLst>
              <a:ext uri="{FF2B5EF4-FFF2-40B4-BE49-F238E27FC236}">
                <a16:creationId xmlns:a16="http://schemas.microsoft.com/office/drawing/2014/main" id="{EB780146-3A42-8B42-88E0-30AEE7379292}"/>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7C7154B3-6C66-8E44-9506-9BFD78B1DD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FBC73AB-1CE7-3D47-9751-188B59F08C55}"/>
              </a:ext>
            </a:extLst>
          </p:cNvPr>
          <p:cNvSpPr>
            <a:spLocks noGrp="1"/>
          </p:cNvSpPr>
          <p:nvPr>
            <p:ph type="sldNum" sz="quarter" idx="12"/>
          </p:nvPr>
        </p:nvSpPr>
        <p:spPr/>
        <p:txBody>
          <a:bodyPr/>
          <a:lstStyle/>
          <a:p>
            <a:fld id="{3F2CC1A4-3628-4009-A3B0-E0FB77C012B6}" type="slidenum">
              <a:rPr lang="en-US" smtClean="0"/>
              <a:pPr/>
              <a:t>15</a:t>
            </a:fld>
            <a:endParaRPr lang="en-US" dirty="0"/>
          </a:p>
        </p:txBody>
      </p:sp>
    </p:spTree>
    <p:extLst>
      <p:ext uri="{BB962C8B-B14F-4D97-AF65-F5344CB8AC3E}">
        <p14:creationId xmlns:p14="http://schemas.microsoft.com/office/powerpoint/2010/main" val="116105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E9F9E-0332-884D-9246-C13612C34509}"/>
              </a:ext>
            </a:extLst>
          </p:cNvPr>
          <p:cNvSpPr>
            <a:spLocks noGrp="1"/>
          </p:cNvSpPr>
          <p:nvPr>
            <p:ph type="title"/>
          </p:nvPr>
        </p:nvSpPr>
        <p:spPr/>
        <p:txBody>
          <a:bodyPr>
            <a:normAutofit/>
          </a:bodyPr>
          <a:lstStyle/>
          <a:p>
            <a:r>
              <a:rPr lang="en-US" sz="3200" dirty="0"/>
              <a:t>To whom was it written? </a:t>
            </a:r>
          </a:p>
        </p:txBody>
      </p:sp>
      <p:sp>
        <p:nvSpPr>
          <p:cNvPr id="3" name="Content Placeholder 2">
            <a:extLst>
              <a:ext uri="{FF2B5EF4-FFF2-40B4-BE49-F238E27FC236}">
                <a16:creationId xmlns:a16="http://schemas.microsoft.com/office/drawing/2014/main" id="{D4785F05-991A-9448-A5D7-9911F0541DA8}"/>
              </a:ext>
            </a:extLst>
          </p:cNvPr>
          <p:cNvSpPr>
            <a:spLocks noGrp="1"/>
          </p:cNvSpPr>
          <p:nvPr>
            <p:ph idx="1"/>
          </p:nvPr>
        </p:nvSpPr>
        <p:spPr>
          <a:xfrm>
            <a:off x="102870" y="1570619"/>
            <a:ext cx="8938260" cy="5180700"/>
          </a:xfrm>
        </p:spPr>
        <p:txBody>
          <a:bodyPr>
            <a:normAutofit/>
          </a:bodyPr>
          <a:lstStyle/>
          <a:p>
            <a:pPr marL="118872" indent="0">
              <a:buNone/>
            </a:pPr>
            <a:r>
              <a:rPr lang="en-US" sz="2400" dirty="0"/>
              <a:t>John did not specify the recipients of this letter but given his addresses in Revelation 2–3 to seven churches of Asia Minor in the immediate vicinity of Ephesus—the city where John ministered late in his life—he possibly had those same churches in mind for this letter.  The letter offers little in the way of specifics, so pinpointing the date of its composition can be difficult.  However, its similarity with the gospel composed by John means it was probably written near the same time.  A date of about AD 90 makes sense.   It was nit written apparently to any local church, but likely a group of churches.  Also, the fact that Joh warns against idols (5:21) combined with the fact that there is little reference to Old Testament gives merit to the idea tha the readers were largely Gentile Christians.  </a:t>
            </a:r>
          </a:p>
        </p:txBody>
      </p:sp>
      <p:sp>
        <p:nvSpPr>
          <p:cNvPr id="4" name="Date Placeholder 3">
            <a:extLst>
              <a:ext uri="{FF2B5EF4-FFF2-40B4-BE49-F238E27FC236}">
                <a16:creationId xmlns:a16="http://schemas.microsoft.com/office/drawing/2014/main" id="{9B5404F6-3690-1E49-B5FD-6BF26DB5B62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2A45EBCC-A0A1-814C-A24D-AD4A6491D7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41B672D-2935-C349-8A6D-E34DFCE4C953}"/>
              </a:ext>
            </a:extLst>
          </p:cNvPr>
          <p:cNvSpPr>
            <a:spLocks noGrp="1"/>
          </p:cNvSpPr>
          <p:nvPr>
            <p:ph type="sldNum" sz="quarter" idx="12"/>
          </p:nvPr>
        </p:nvSpPr>
        <p:spPr/>
        <p:txBody>
          <a:bodyPr/>
          <a:lstStyle/>
          <a:p>
            <a:fld id="{3F2CC1A4-3628-4009-A3B0-E0FB77C012B6}" type="slidenum">
              <a:rPr lang="en-US" smtClean="0"/>
              <a:pPr/>
              <a:t>16</a:t>
            </a:fld>
            <a:endParaRPr lang="en-US" dirty="0"/>
          </a:p>
        </p:txBody>
      </p:sp>
    </p:spTree>
    <p:extLst>
      <p:ext uri="{BB962C8B-B14F-4D97-AF65-F5344CB8AC3E}">
        <p14:creationId xmlns:p14="http://schemas.microsoft.com/office/powerpoint/2010/main" val="2718088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Where are we?</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205740" y="1600200"/>
            <a:ext cx="8732520" cy="5151119"/>
          </a:xfrm>
        </p:spPr>
        <p:txBody>
          <a:bodyPr>
            <a:normAutofit/>
          </a:bodyPr>
          <a:lstStyle/>
          <a:p>
            <a:pPr marL="118872" indent="0">
              <a:buNone/>
            </a:pPr>
            <a:r>
              <a:rPr lang="en-US" sz="2400" dirty="0"/>
              <a:t>The exact date and place is not given, but external evidence has the letter written near the end of the first century shortly after the Gospel of John.   It is generally agreed that John was living in Ephesus at that time, and that this letter was circulated among churches throughout Asia.  John’s objective is twofold: First, he wanted to warn his readers about false teachers and and their teaching that was invading the churches in the area; secondly, he wanted to reinforce the doctrine and objectives of Christian faith.  The nature of Christ was of significant concern to John and he meant to make clear the importance of having a love for God that is the motive for obedience (see 4:7-21; John 14:15; 15;14).  </a:t>
            </a:r>
          </a:p>
        </p:txBody>
      </p:sp>
      <p:sp>
        <p:nvSpPr>
          <p:cNvPr id="4" name="Date Placeholder 3">
            <a:extLst>
              <a:ext uri="{FF2B5EF4-FFF2-40B4-BE49-F238E27FC236}">
                <a16:creationId xmlns:a16="http://schemas.microsoft.com/office/drawing/2014/main" id="{00C037FC-C7B9-3E4F-A7FE-32F31D86F7A4}"/>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1127BA47-67D0-1241-B567-2FAE00012C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23E673-0BB2-AA41-9DDC-47BF282EDC02}"/>
              </a:ext>
            </a:extLst>
          </p:cNvPr>
          <p:cNvSpPr>
            <a:spLocks noGrp="1"/>
          </p:cNvSpPr>
          <p:nvPr>
            <p:ph type="sldNum" sz="quarter" idx="12"/>
          </p:nvPr>
        </p:nvSpPr>
        <p:spPr/>
        <p:txBody>
          <a:bodyPr/>
          <a:lstStyle/>
          <a:p>
            <a:fld id="{3F2CC1A4-3628-4009-A3B0-E0FB77C012B6}" type="slidenum">
              <a:rPr lang="en-US" smtClean="0"/>
              <a:pPr/>
              <a:t>17</a:t>
            </a:fld>
            <a:endParaRPr lang="en-US" dirty="0"/>
          </a:p>
        </p:txBody>
      </p:sp>
    </p:spTree>
    <p:extLst>
      <p:ext uri="{BB962C8B-B14F-4D97-AF65-F5344CB8AC3E}">
        <p14:creationId xmlns:p14="http://schemas.microsoft.com/office/powerpoint/2010/main" val="3759044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Why is 1 John so important?</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152400" y="1676400"/>
            <a:ext cx="8763000" cy="4724401"/>
          </a:xfrm>
        </p:spPr>
        <p:txBody>
          <a:bodyPr>
            <a:normAutofit/>
          </a:bodyPr>
          <a:lstStyle/>
          <a:p>
            <a:pPr marL="118872" indent="0">
              <a:buNone/>
            </a:pPr>
            <a:r>
              <a:rPr lang="en-US" sz="2400" dirty="0"/>
              <a:t>The parallelisms in 1 John are striking for their simplicity: Christ vs. antichrists, light vs. darkness, truth vs. falsehood, righteousness vs. sin, love of the Father vs. love of the world, and the Spirit of God vs. the spirit of the Antichrist. While this is not a complete list, it reveals a letter that presents the world in an uncomplicated way—there is right and there is wrong, period. This emphasis by John, while striking, is not without love. It’s quite the opposite, in fact. John recognized that love comes from God, and he encouraged the believers to love one another (1 John 4:7). John’s first epistle teaches that while it is important to recognize the lines between truth and error, it must always be done in a spirit of love.</a:t>
            </a:r>
          </a:p>
        </p:txBody>
      </p:sp>
      <p:sp>
        <p:nvSpPr>
          <p:cNvPr id="4" name="Date Placeholder 3">
            <a:extLst>
              <a:ext uri="{FF2B5EF4-FFF2-40B4-BE49-F238E27FC236}">
                <a16:creationId xmlns:a16="http://schemas.microsoft.com/office/drawing/2014/main" id="{90EB04A3-D713-704C-A735-1040D4DDED4A}"/>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772AC2DD-D353-3343-917A-3F13F4D1428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8617BE0-6BF7-864F-AB5C-9860323D3457}"/>
              </a:ext>
            </a:extLst>
          </p:cNvPr>
          <p:cNvSpPr>
            <a:spLocks noGrp="1"/>
          </p:cNvSpPr>
          <p:nvPr>
            <p:ph type="sldNum" sz="quarter" idx="12"/>
          </p:nvPr>
        </p:nvSpPr>
        <p:spPr/>
        <p:txBody>
          <a:bodyPr/>
          <a:lstStyle/>
          <a:p>
            <a:fld id="{3F2CC1A4-3628-4009-A3B0-E0FB77C012B6}" type="slidenum">
              <a:rPr lang="en-US" smtClean="0"/>
              <a:pPr/>
              <a:t>18</a:t>
            </a:fld>
            <a:endParaRPr lang="en-US" dirty="0"/>
          </a:p>
        </p:txBody>
      </p:sp>
    </p:spTree>
    <p:extLst>
      <p:ext uri="{BB962C8B-B14F-4D97-AF65-F5344CB8AC3E}">
        <p14:creationId xmlns:p14="http://schemas.microsoft.com/office/powerpoint/2010/main" val="1803358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E932-734E-AF49-8AB8-EEA7000A74E9}"/>
              </a:ext>
            </a:extLst>
          </p:cNvPr>
          <p:cNvSpPr>
            <a:spLocks noGrp="1"/>
          </p:cNvSpPr>
          <p:nvPr>
            <p:ph type="title"/>
          </p:nvPr>
        </p:nvSpPr>
        <p:spPr/>
        <p:txBody>
          <a:bodyPr>
            <a:normAutofit/>
          </a:bodyPr>
          <a:lstStyle/>
          <a:p>
            <a:r>
              <a:rPr lang="en-US" sz="3200" dirty="0"/>
              <a:t>What’s the point?</a:t>
            </a:r>
          </a:p>
        </p:txBody>
      </p:sp>
      <p:sp>
        <p:nvSpPr>
          <p:cNvPr id="3" name="Content Placeholder 2">
            <a:extLst>
              <a:ext uri="{FF2B5EF4-FFF2-40B4-BE49-F238E27FC236}">
                <a16:creationId xmlns:a16="http://schemas.microsoft.com/office/drawing/2014/main" id="{E0FC90DB-A8D6-5947-8D88-54164E8FAB06}"/>
              </a:ext>
            </a:extLst>
          </p:cNvPr>
          <p:cNvSpPr>
            <a:spLocks noGrp="1"/>
          </p:cNvSpPr>
          <p:nvPr>
            <p:ph idx="1"/>
          </p:nvPr>
        </p:nvSpPr>
        <p:spPr>
          <a:xfrm>
            <a:off x="76200" y="1524000"/>
            <a:ext cx="9067800" cy="5449824"/>
          </a:xfrm>
        </p:spPr>
        <p:txBody>
          <a:bodyPr>
            <a:noAutofit/>
          </a:bodyPr>
          <a:lstStyle/>
          <a:p>
            <a:pPr marL="118872" indent="0">
              <a:buNone/>
            </a:pPr>
            <a:r>
              <a:rPr lang="en-US" sz="2000" dirty="0"/>
              <a:t>Apparently, there was a group known as Gnostics who were spreading their damnable heresy.    Because they claimed superior knowledge, their name is transliterated from the Greek verb (</a:t>
            </a:r>
            <a:r>
              <a:rPr lang="en-US" sz="2000" i="1" dirty="0"/>
              <a:t>ginosko</a:t>
            </a:r>
            <a:r>
              <a:rPr lang="en-US" sz="2000" dirty="0"/>
              <a:t>) “to know.”  Essentially, these felt they had a superior knowledge or more excellent way.  They believed they understood the gospel better than the apostles themselves.  John calls them the anti-Christ.  </a:t>
            </a:r>
          </a:p>
          <a:p>
            <a:pPr marL="118872" indent="0">
              <a:buNone/>
            </a:pPr>
            <a:endParaRPr lang="en-US" sz="2000" dirty="0"/>
          </a:p>
          <a:p>
            <a:pPr marL="118872" indent="0">
              <a:buNone/>
            </a:pPr>
            <a:r>
              <a:rPr lang="en-US" sz="2000" dirty="0"/>
              <a:t>As he did in his gospel, John stated with clarity the purpose of his first letter. He proclaimed the good news about Jesus to the recipients of this letter, saying “</a:t>
            </a:r>
            <a:r>
              <a:rPr lang="en-US" sz="2000" i="1" dirty="0"/>
              <a:t>That which we have seen and heard declare we unto you, that ye also may have fellowship with us: and truly our fellowship is with the Father, and with his Son Jesus Christ</a:t>
            </a:r>
            <a:r>
              <a:rPr lang="en-US" sz="2000" dirty="0"/>
              <a:t>” (1 John 1:3).  Later, John added “</a:t>
            </a:r>
            <a:r>
              <a:rPr lang="en-US" sz="2000" i="1" dirty="0"/>
              <a:t>so that you may not sin</a:t>
            </a:r>
            <a:r>
              <a:rPr lang="en-US" sz="2000" dirty="0"/>
              <a:t>” (2:1) and “</a:t>
            </a:r>
            <a:r>
              <a:rPr lang="en-US" sz="2000" i="1" dirty="0"/>
              <a:t>so that you may know that you have eternal life</a:t>
            </a:r>
            <a:r>
              <a:rPr lang="en-US" sz="2000" dirty="0"/>
              <a:t>” (5:13). John wanted his readers to experience true fellowship with God and with God’s people.  But he knew that would not happen until the Christians set aside their own selfish desires in favor of the pursuits God had for them.</a:t>
            </a:r>
          </a:p>
          <a:p>
            <a:pPr marL="118872" indent="0">
              <a:buNone/>
            </a:pPr>
            <a:endParaRPr lang="en-US" sz="2000" dirty="0"/>
          </a:p>
          <a:p>
            <a:pPr marL="118872" indent="0">
              <a:buNone/>
            </a:pPr>
            <a:endParaRPr lang="en-US" sz="2000" dirty="0"/>
          </a:p>
        </p:txBody>
      </p:sp>
      <p:sp>
        <p:nvSpPr>
          <p:cNvPr id="4" name="Date Placeholder 3">
            <a:extLst>
              <a:ext uri="{FF2B5EF4-FFF2-40B4-BE49-F238E27FC236}">
                <a16:creationId xmlns:a16="http://schemas.microsoft.com/office/drawing/2014/main" id="{F123EC05-A708-4541-8C6B-734F87716F11}"/>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DEA60E80-9AD6-254E-BACD-D9B646AFC29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2A07B1B-3EDB-274F-B5D2-01578F5CB92B}"/>
              </a:ext>
            </a:extLst>
          </p:cNvPr>
          <p:cNvSpPr>
            <a:spLocks noGrp="1"/>
          </p:cNvSpPr>
          <p:nvPr>
            <p:ph type="sldNum" sz="quarter" idx="12"/>
          </p:nvPr>
        </p:nvSpPr>
        <p:spPr/>
        <p:txBody>
          <a:bodyPr/>
          <a:lstStyle/>
          <a:p>
            <a:fld id="{3F2CC1A4-3628-4009-A3B0-E0FB77C012B6}" type="slidenum">
              <a:rPr lang="en-US" smtClean="0"/>
              <a:pPr/>
              <a:t>19</a:t>
            </a:fld>
            <a:endParaRPr lang="en-US" dirty="0"/>
          </a:p>
        </p:txBody>
      </p:sp>
    </p:spTree>
    <p:extLst>
      <p:ext uri="{BB962C8B-B14F-4D97-AF65-F5344CB8AC3E}">
        <p14:creationId xmlns:p14="http://schemas.microsoft.com/office/powerpoint/2010/main" val="4112585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1 John</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266700" y="2781300"/>
            <a:ext cx="28956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239000" y="26670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3124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49530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2578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flipV="1">
            <a:off x="1143000" y="4255532"/>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143000" y="3657600"/>
            <a:ext cx="1295400" cy="615553"/>
          </a:xfrm>
          <a:prstGeom prst="rect">
            <a:avLst/>
          </a:prstGeom>
          <a:noFill/>
        </p:spPr>
        <p:txBody>
          <a:bodyPr wrap="square" rtlCol="0">
            <a:spAutoFit/>
          </a:bodyPr>
          <a:lstStyle/>
          <a:p>
            <a:r>
              <a:rPr lang="en-US" dirty="0"/>
              <a:t>      </a:t>
            </a:r>
            <a:r>
              <a:rPr lang="en-US" sz="1600" b="1" dirty="0"/>
              <a:t>Chapters </a:t>
            </a:r>
          </a:p>
          <a:p>
            <a:r>
              <a:rPr lang="en-US" sz="1600" b="1" dirty="0"/>
              <a:t>      1:5 – 2:11</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40" name="Straight Connector 39"/>
          <p:cNvCxnSpPr/>
          <p:nvPr/>
        </p:nvCxnSpPr>
        <p:spPr>
          <a:xfrm rot="5400000">
            <a:off x="1600200" y="3048000"/>
            <a:ext cx="2133600" cy="1524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191000" y="4267200"/>
            <a:ext cx="43434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7244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0" y="59436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4495800" y="3048000"/>
            <a:ext cx="2133600" cy="1524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2743200" y="3657600"/>
            <a:ext cx="1676400" cy="584775"/>
          </a:xfrm>
          <a:prstGeom prst="rect">
            <a:avLst/>
          </a:prstGeom>
          <a:noFill/>
        </p:spPr>
        <p:txBody>
          <a:bodyPr wrap="square" rtlCol="0">
            <a:spAutoFit/>
          </a:bodyPr>
          <a:lstStyle/>
          <a:p>
            <a:r>
              <a:rPr lang="en-US" sz="1600" b="1" dirty="0"/>
              <a:t> Chapter </a:t>
            </a:r>
          </a:p>
          <a:p>
            <a:r>
              <a:rPr lang="en-US" sz="1600" b="1" dirty="0"/>
              <a:t> 2:12-2:27</a:t>
            </a:r>
          </a:p>
        </p:txBody>
      </p:sp>
      <p:sp>
        <p:nvSpPr>
          <p:cNvPr id="52" name="TextBox 51"/>
          <p:cNvSpPr txBox="1"/>
          <p:nvPr/>
        </p:nvSpPr>
        <p:spPr>
          <a:xfrm>
            <a:off x="4056095" y="3662362"/>
            <a:ext cx="1524000" cy="584775"/>
          </a:xfrm>
          <a:prstGeom prst="rect">
            <a:avLst/>
          </a:prstGeom>
          <a:noFill/>
        </p:spPr>
        <p:txBody>
          <a:bodyPr wrap="square" rtlCol="0">
            <a:spAutoFit/>
          </a:bodyPr>
          <a:lstStyle/>
          <a:p>
            <a:r>
              <a:rPr lang="en-US" sz="1600" dirty="0"/>
              <a:t>     </a:t>
            </a:r>
            <a:r>
              <a:rPr lang="en-US" sz="1600" b="1" dirty="0"/>
              <a:t>Chapters</a:t>
            </a:r>
          </a:p>
          <a:p>
            <a:r>
              <a:rPr lang="en-US" sz="1600" b="1" dirty="0"/>
              <a:t>     2:28-3:23</a:t>
            </a:r>
          </a:p>
        </p:txBody>
      </p:sp>
      <p:cxnSp>
        <p:nvCxnSpPr>
          <p:cNvPr id="104" name="Straight Connector 103"/>
          <p:cNvCxnSpPr/>
          <p:nvPr/>
        </p:nvCxnSpPr>
        <p:spPr>
          <a:xfrm rot="5400000">
            <a:off x="2095500" y="4762500"/>
            <a:ext cx="990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676400" y="397014"/>
            <a:ext cx="864736" cy="707886"/>
          </a:xfrm>
          <a:prstGeom prst="rect">
            <a:avLst/>
          </a:prstGeom>
          <a:solidFill>
            <a:schemeClr val="accent1"/>
          </a:solidFill>
        </p:spPr>
        <p:txBody>
          <a:bodyPr wrap="square" rtlCol="0">
            <a:spAutoFit/>
          </a:bodyPr>
          <a:lstStyle/>
          <a:p>
            <a:r>
              <a:rPr lang="en-US" sz="2000" b="1" dirty="0"/>
              <a:t> A.D. 85-90 </a:t>
            </a:r>
          </a:p>
        </p:txBody>
      </p:sp>
      <p:sp>
        <p:nvSpPr>
          <p:cNvPr id="45" name="TextBox 44"/>
          <p:cNvSpPr txBox="1"/>
          <p:nvPr/>
        </p:nvSpPr>
        <p:spPr>
          <a:xfrm rot="362620">
            <a:off x="813243" y="1742834"/>
            <a:ext cx="461665" cy="1766928"/>
          </a:xfrm>
          <a:prstGeom prst="rect">
            <a:avLst/>
          </a:prstGeom>
          <a:noFill/>
        </p:spPr>
        <p:txBody>
          <a:bodyPr vert="vert270" wrap="square" rtlCol="0">
            <a:spAutoFit/>
          </a:bodyPr>
          <a:lstStyle/>
          <a:p>
            <a:r>
              <a:rPr lang="en-US" b="1" dirty="0"/>
              <a:t>Prologue (1:1-4)</a:t>
            </a:r>
          </a:p>
        </p:txBody>
      </p:sp>
      <p:cxnSp>
        <p:nvCxnSpPr>
          <p:cNvPr id="60" name="Straight Connector 59"/>
          <p:cNvCxnSpPr/>
          <p:nvPr/>
        </p:nvCxnSpPr>
        <p:spPr>
          <a:xfrm rot="5400000">
            <a:off x="3543300" y="4762500"/>
            <a:ext cx="990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219201" y="1484295"/>
            <a:ext cx="3196893" cy="400110"/>
          </a:xfrm>
          <a:prstGeom prst="rect">
            <a:avLst/>
          </a:prstGeom>
          <a:noFill/>
        </p:spPr>
        <p:txBody>
          <a:bodyPr wrap="square" rtlCol="0">
            <a:spAutoFit/>
          </a:bodyPr>
          <a:lstStyle/>
          <a:p>
            <a:r>
              <a:rPr lang="en-US" sz="2000" b="1" dirty="0">
                <a:latin typeface="Arial Narrow" pitchFamily="34" charset="0"/>
              </a:rPr>
              <a:t>Walking</a:t>
            </a:r>
            <a:r>
              <a:rPr lang="en-US" sz="2000" dirty="0">
                <a:latin typeface="Arial Narrow" pitchFamily="34" charset="0"/>
              </a:rPr>
              <a:t> </a:t>
            </a:r>
            <a:r>
              <a:rPr lang="en-US" sz="2000" b="1" dirty="0">
                <a:latin typeface="Arial Narrow" pitchFamily="34" charset="0"/>
              </a:rPr>
              <a:t>with the God of Light</a:t>
            </a:r>
          </a:p>
        </p:txBody>
      </p:sp>
      <p:cxnSp>
        <p:nvCxnSpPr>
          <p:cNvPr id="51" name="Straight Connector 50"/>
          <p:cNvCxnSpPr/>
          <p:nvPr/>
        </p:nvCxnSpPr>
        <p:spPr>
          <a:xfrm rot="5400000">
            <a:off x="2743200" y="2819400"/>
            <a:ext cx="28194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5410200" y="3048000"/>
            <a:ext cx="2133600" cy="1524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4930083" y="1466402"/>
            <a:ext cx="4191001" cy="400110"/>
          </a:xfrm>
          <a:prstGeom prst="rect">
            <a:avLst/>
          </a:prstGeom>
          <a:noFill/>
        </p:spPr>
        <p:txBody>
          <a:bodyPr wrap="square" rtlCol="0">
            <a:spAutoFit/>
          </a:bodyPr>
          <a:lstStyle/>
          <a:p>
            <a:r>
              <a:rPr lang="en-US" sz="2000" b="1" dirty="0">
                <a:latin typeface="Arial Narrow" pitchFamily="34" charset="0"/>
              </a:rPr>
              <a:t>Responding to the God of Love</a:t>
            </a:r>
          </a:p>
        </p:txBody>
      </p:sp>
      <p:sp>
        <p:nvSpPr>
          <p:cNvPr id="66" name="TextBox 65"/>
          <p:cNvSpPr txBox="1"/>
          <p:nvPr/>
        </p:nvSpPr>
        <p:spPr>
          <a:xfrm>
            <a:off x="5486400" y="3662361"/>
            <a:ext cx="1295401" cy="584775"/>
          </a:xfrm>
          <a:prstGeom prst="rect">
            <a:avLst/>
          </a:prstGeom>
          <a:noFill/>
        </p:spPr>
        <p:txBody>
          <a:bodyPr wrap="square" rtlCol="0">
            <a:spAutoFit/>
          </a:bodyPr>
          <a:lstStyle/>
          <a:p>
            <a:r>
              <a:rPr lang="en-US" sz="1600" b="1" dirty="0"/>
              <a:t>Chapters</a:t>
            </a:r>
          </a:p>
          <a:p>
            <a:r>
              <a:rPr lang="en-US" sz="1600" b="1" dirty="0"/>
              <a:t> 3:24-4:6</a:t>
            </a:r>
          </a:p>
        </p:txBody>
      </p:sp>
      <p:sp>
        <p:nvSpPr>
          <p:cNvPr id="67" name="TextBox 66"/>
          <p:cNvSpPr txBox="1"/>
          <p:nvPr/>
        </p:nvSpPr>
        <p:spPr>
          <a:xfrm>
            <a:off x="6477000" y="3661202"/>
            <a:ext cx="1066800" cy="584775"/>
          </a:xfrm>
          <a:prstGeom prst="rect">
            <a:avLst/>
          </a:prstGeom>
          <a:noFill/>
        </p:spPr>
        <p:txBody>
          <a:bodyPr wrap="square" rtlCol="0">
            <a:spAutoFit/>
          </a:bodyPr>
          <a:lstStyle/>
          <a:p>
            <a:r>
              <a:rPr lang="en-US" sz="1600" b="1" dirty="0"/>
              <a:t> Chapter</a:t>
            </a:r>
          </a:p>
          <a:p>
            <a:r>
              <a:rPr lang="en-US" sz="1600" b="1" dirty="0"/>
              <a:t>   4:7-21</a:t>
            </a:r>
          </a:p>
        </p:txBody>
      </p:sp>
      <p:sp>
        <p:nvSpPr>
          <p:cNvPr id="68" name="TextBox 67"/>
          <p:cNvSpPr txBox="1"/>
          <p:nvPr/>
        </p:nvSpPr>
        <p:spPr>
          <a:xfrm>
            <a:off x="7548168" y="3678823"/>
            <a:ext cx="935602" cy="584775"/>
          </a:xfrm>
          <a:prstGeom prst="rect">
            <a:avLst/>
          </a:prstGeom>
          <a:noFill/>
        </p:spPr>
        <p:txBody>
          <a:bodyPr wrap="square" rtlCol="0">
            <a:spAutoFit/>
          </a:bodyPr>
          <a:lstStyle/>
          <a:p>
            <a:r>
              <a:rPr lang="en-US" sz="1600" b="1" dirty="0"/>
              <a:t>Chapter</a:t>
            </a:r>
          </a:p>
          <a:p>
            <a:r>
              <a:rPr lang="en-US" sz="1600" b="1" dirty="0"/>
              <a:t>      5</a:t>
            </a:r>
          </a:p>
        </p:txBody>
      </p:sp>
      <p:cxnSp>
        <p:nvCxnSpPr>
          <p:cNvPr id="72" name="Straight Connector 71"/>
          <p:cNvCxnSpPr/>
          <p:nvPr/>
        </p:nvCxnSpPr>
        <p:spPr>
          <a:xfrm rot="5400000">
            <a:off x="6400800" y="3124200"/>
            <a:ext cx="2133600" cy="1524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1295400" y="2133600"/>
            <a:ext cx="1903431" cy="646331"/>
          </a:xfrm>
          <a:prstGeom prst="rect">
            <a:avLst/>
          </a:prstGeom>
          <a:noFill/>
        </p:spPr>
        <p:txBody>
          <a:bodyPr wrap="square" rtlCol="0">
            <a:spAutoFit/>
          </a:bodyPr>
          <a:lstStyle/>
          <a:p>
            <a:r>
              <a:rPr lang="en-US" b="1" dirty="0"/>
              <a:t>Living in the </a:t>
            </a:r>
          </a:p>
          <a:p>
            <a:r>
              <a:rPr lang="en-US" b="1" dirty="0"/>
              <a:t>      Light</a:t>
            </a:r>
          </a:p>
        </p:txBody>
      </p:sp>
      <p:sp>
        <p:nvSpPr>
          <p:cNvPr id="76" name="TextBox 75"/>
          <p:cNvSpPr txBox="1"/>
          <p:nvPr/>
        </p:nvSpPr>
        <p:spPr>
          <a:xfrm>
            <a:off x="2819400" y="2133600"/>
            <a:ext cx="1540024" cy="646331"/>
          </a:xfrm>
          <a:prstGeom prst="rect">
            <a:avLst/>
          </a:prstGeom>
          <a:noFill/>
        </p:spPr>
        <p:txBody>
          <a:bodyPr wrap="square" rtlCol="0">
            <a:spAutoFit/>
          </a:bodyPr>
          <a:lstStyle/>
          <a:p>
            <a:r>
              <a:rPr lang="en-US" b="1" dirty="0"/>
              <a:t>Staying in   </a:t>
            </a:r>
            <a:br>
              <a:rPr lang="en-US" b="1" dirty="0"/>
            </a:br>
            <a:r>
              <a:rPr lang="en-US" b="1" dirty="0"/>
              <a:t> the Light</a:t>
            </a:r>
          </a:p>
        </p:txBody>
      </p:sp>
      <p:sp>
        <p:nvSpPr>
          <p:cNvPr id="78" name="TextBox 77"/>
          <p:cNvSpPr txBox="1"/>
          <p:nvPr/>
        </p:nvSpPr>
        <p:spPr>
          <a:xfrm>
            <a:off x="4114800" y="2133600"/>
            <a:ext cx="1752600" cy="1200329"/>
          </a:xfrm>
          <a:prstGeom prst="rect">
            <a:avLst/>
          </a:prstGeom>
          <a:noFill/>
        </p:spPr>
        <p:txBody>
          <a:bodyPr wrap="square" rtlCol="0">
            <a:spAutoFit/>
          </a:bodyPr>
          <a:lstStyle/>
          <a:p>
            <a:r>
              <a:rPr lang="en-US" b="1" dirty="0"/>
              <a:t>    </a:t>
            </a:r>
            <a:r>
              <a:rPr lang="en-US" b="1" dirty="0">
                <a:latin typeface="Arial Narrow" pitchFamily="34" charset="0"/>
              </a:rPr>
              <a:t>Practicing</a:t>
            </a:r>
          </a:p>
          <a:p>
            <a:r>
              <a:rPr lang="en-US" b="1" dirty="0">
                <a:latin typeface="Arial Narrow" pitchFamily="34" charset="0"/>
              </a:rPr>
              <a:t>Righteousness</a:t>
            </a:r>
          </a:p>
          <a:p>
            <a:r>
              <a:rPr lang="en-US" b="1" dirty="0">
                <a:latin typeface="Arial Narrow" pitchFamily="34" charset="0"/>
              </a:rPr>
              <a:t>  and Love of </a:t>
            </a:r>
          </a:p>
          <a:p>
            <a:r>
              <a:rPr lang="en-US" b="1" dirty="0">
                <a:latin typeface="Arial Narrow" pitchFamily="34" charset="0"/>
              </a:rPr>
              <a:t>         God</a:t>
            </a:r>
          </a:p>
        </p:txBody>
      </p:sp>
      <p:sp>
        <p:nvSpPr>
          <p:cNvPr id="80" name="TextBox 79"/>
          <p:cNvSpPr txBox="1"/>
          <p:nvPr/>
        </p:nvSpPr>
        <p:spPr>
          <a:xfrm>
            <a:off x="5638800" y="2133600"/>
            <a:ext cx="1003852" cy="923330"/>
          </a:xfrm>
          <a:prstGeom prst="rect">
            <a:avLst/>
          </a:prstGeom>
          <a:noFill/>
        </p:spPr>
        <p:txBody>
          <a:bodyPr wrap="square" rtlCol="0">
            <a:spAutoFit/>
          </a:bodyPr>
          <a:lstStyle/>
          <a:p>
            <a:r>
              <a:rPr lang="en-US" b="1" dirty="0">
                <a:latin typeface="Arial Narrow" pitchFamily="34" charset="0"/>
              </a:rPr>
              <a:t>Testing</a:t>
            </a:r>
          </a:p>
          <a:p>
            <a:r>
              <a:rPr lang="en-US" b="1" dirty="0">
                <a:latin typeface="Arial Narrow" pitchFamily="34" charset="0"/>
              </a:rPr>
              <a:t>   the</a:t>
            </a:r>
          </a:p>
          <a:p>
            <a:r>
              <a:rPr lang="en-US" b="1" dirty="0">
                <a:latin typeface="Arial Narrow" pitchFamily="34" charset="0"/>
              </a:rPr>
              <a:t>Spirits</a:t>
            </a:r>
          </a:p>
        </p:txBody>
      </p:sp>
      <p:sp>
        <p:nvSpPr>
          <p:cNvPr id="85" name="TextBox 84"/>
          <p:cNvSpPr txBox="1"/>
          <p:nvPr/>
        </p:nvSpPr>
        <p:spPr>
          <a:xfrm>
            <a:off x="6419659" y="2133600"/>
            <a:ext cx="1235542" cy="1200329"/>
          </a:xfrm>
          <a:prstGeom prst="rect">
            <a:avLst/>
          </a:prstGeom>
          <a:noFill/>
        </p:spPr>
        <p:txBody>
          <a:bodyPr wrap="square" rtlCol="0">
            <a:spAutoFit/>
          </a:bodyPr>
          <a:lstStyle/>
          <a:p>
            <a:r>
              <a:rPr lang="en-US" b="1" dirty="0">
                <a:latin typeface="Arial Narrow" pitchFamily="34" charset="0"/>
              </a:rPr>
              <a:t>   Loving </a:t>
            </a:r>
          </a:p>
          <a:p>
            <a:r>
              <a:rPr lang="en-US" b="1" dirty="0">
                <a:latin typeface="Arial Narrow" pitchFamily="34" charset="0"/>
              </a:rPr>
              <a:t>   Others</a:t>
            </a:r>
          </a:p>
          <a:p>
            <a:r>
              <a:rPr lang="en-US" b="1" dirty="0">
                <a:latin typeface="Arial Narrow" pitchFamily="34" charset="0"/>
              </a:rPr>
              <a:t>  As God</a:t>
            </a:r>
          </a:p>
          <a:p>
            <a:r>
              <a:rPr lang="en-US" b="1" dirty="0">
                <a:latin typeface="Arial Narrow" pitchFamily="34" charset="0"/>
              </a:rPr>
              <a:t> Loved u</a:t>
            </a:r>
            <a:r>
              <a:rPr lang="en-US" b="1" dirty="0"/>
              <a:t>s</a:t>
            </a:r>
          </a:p>
        </p:txBody>
      </p:sp>
      <p:sp>
        <p:nvSpPr>
          <p:cNvPr id="86" name="TextBox 85"/>
          <p:cNvSpPr txBox="1"/>
          <p:nvPr/>
        </p:nvSpPr>
        <p:spPr>
          <a:xfrm>
            <a:off x="7543800" y="2133600"/>
            <a:ext cx="1256445" cy="646331"/>
          </a:xfrm>
          <a:prstGeom prst="rect">
            <a:avLst/>
          </a:prstGeom>
          <a:noFill/>
        </p:spPr>
        <p:txBody>
          <a:bodyPr wrap="square" rtlCol="0">
            <a:spAutoFit/>
          </a:bodyPr>
          <a:lstStyle/>
          <a:p>
            <a:r>
              <a:rPr lang="en-US" b="1" dirty="0">
                <a:latin typeface="Arial Narrow" pitchFamily="34" charset="0"/>
              </a:rPr>
              <a:t> Believing</a:t>
            </a:r>
          </a:p>
          <a:p>
            <a:r>
              <a:rPr lang="en-US" b="1" dirty="0">
                <a:latin typeface="Arial Narrow" pitchFamily="34" charset="0"/>
              </a:rPr>
              <a:t>  in Jesus</a:t>
            </a:r>
          </a:p>
        </p:txBody>
      </p:sp>
      <p:sp>
        <p:nvSpPr>
          <p:cNvPr id="87" name="TextBox 86"/>
          <p:cNvSpPr txBox="1"/>
          <p:nvPr/>
        </p:nvSpPr>
        <p:spPr>
          <a:xfrm>
            <a:off x="1219200" y="4267200"/>
            <a:ext cx="1117229" cy="338554"/>
          </a:xfrm>
          <a:prstGeom prst="rect">
            <a:avLst/>
          </a:prstGeom>
          <a:noFill/>
        </p:spPr>
        <p:txBody>
          <a:bodyPr wrap="none" rtlCol="0">
            <a:spAutoFit/>
          </a:bodyPr>
          <a:lstStyle/>
          <a:p>
            <a:r>
              <a:rPr lang="en-US" sz="1600" b="1" dirty="0"/>
              <a:t>A clean life</a:t>
            </a:r>
          </a:p>
        </p:txBody>
      </p:sp>
      <p:sp>
        <p:nvSpPr>
          <p:cNvPr id="88" name="TextBox 87"/>
          <p:cNvSpPr txBox="1"/>
          <p:nvPr/>
        </p:nvSpPr>
        <p:spPr>
          <a:xfrm>
            <a:off x="2667000" y="4191000"/>
            <a:ext cx="1749094" cy="584775"/>
          </a:xfrm>
          <a:prstGeom prst="rect">
            <a:avLst/>
          </a:prstGeom>
          <a:noFill/>
        </p:spPr>
        <p:txBody>
          <a:bodyPr wrap="square" rtlCol="0">
            <a:spAutoFit/>
          </a:bodyPr>
          <a:lstStyle/>
          <a:p>
            <a:r>
              <a:rPr lang="en-US" sz="1600" b="1" dirty="0"/>
              <a:t> A discerning </a:t>
            </a:r>
          </a:p>
          <a:p>
            <a:r>
              <a:rPr lang="en-US" sz="1600" b="1" dirty="0"/>
              <a:t>          life</a:t>
            </a:r>
          </a:p>
        </p:txBody>
      </p:sp>
      <p:sp>
        <p:nvSpPr>
          <p:cNvPr id="89" name="TextBox 88"/>
          <p:cNvSpPr txBox="1"/>
          <p:nvPr/>
        </p:nvSpPr>
        <p:spPr>
          <a:xfrm>
            <a:off x="4876800" y="4267200"/>
            <a:ext cx="2514600" cy="338554"/>
          </a:xfrm>
          <a:prstGeom prst="rect">
            <a:avLst/>
          </a:prstGeom>
          <a:noFill/>
        </p:spPr>
        <p:txBody>
          <a:bodyPr wrap="square" rtlCol="0">
            <a:spAutoFit/>
          </a:bodyPr>
          <a:lstStyle/>
          <a:p>
            <a:r>
              <a:rPr lang="en-US" sz="1600" b="1" dirty="0"/>
              <a:t>     A loving life</a:t>
            </a:r>
          </a:p>
        </p:txBody>
      </p:sp>
      <p:cxnSp>
        <p:nvCxnSpPr>
          <p:cNvPr id="90" name="Straight Connector 89"/>
          <p:cNvCxnSpPr/>
          <p:nvPr/>
        </p:nvCxnSpPr>
        <p:spPr>
          <a:xfrm rot="5400000">
            <a:off x="6858000" y="4724400"/>
            <a:ext cx="1066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92" name="TextBox 91"/>
          <p:cNvSpPr txBox="1"/>
          <p:nvPr/>
        </p:nvSpPr>
        <p:spPr>
          <a:xfrm>
            <a:off x="7391400" y="4191000"/>
            <a:ext cx="1322079" cy="584775"/>
          </a:xfrm>
          <a:prstGeom prst="rect">
            <a:avLst/>
          </a:prstGeom>
          <a:noFill/>
        </p:spPr>
        <p:txBody>
          <a:bodyPr wrap="square" rtlCol="0">
            <a:spAutoFit/>
          </a:bodyPr>
          <a:lstStyle/>
          <a:p>
            <a:r>
              <a:rPr lang="en-US" sz="1600" b="1" dirty="0"/>
              <a:t>A confident</a:t>
            </a:r>
          </a:p>
          <a:p>
            <a:r>
              <a:rPr lang="en-US" sz="1600" b="1" dirty="0"/>
              <a:t>        life</a:t>
            </a:r>
          </a:p>
        </p:txBody>
      </p:sp>
      <p:sp>
        <p:nvSpPr>
          <p:cNvPr id="93" name="TextBox 92"/>
          <p:cNvSpPr txBox="1"/>
          <p:nvPr/>
        </p:nvSpPr>
        <p:spPr>
          <a:xfrm>
            <a:off x="0" y="3962400"/>
            <a:ext cx="1219200" cy="830997"/>
          </a:xfrm>
          <a:prstGeom prst="rect">
            <a:avLst/>
          </a:prstGeom>
          <a:noFill/>
        </p:spPr>
        <p:txBody>
          <a:bodyPr wrap="square" rtlCol="0">
            <a:spAutoFit/>
          </a:bodyPr>
          <a:lstStyle/>
          <a:p>
            <a:r>
              <a:rPr lang="en-US" sz="1600" b="1" dirty="0"/>
              <a:t>Fellowship</a:t>
            </a:r>
          </a:p>
          <a:p>
            <a:r>
              <a:rPr lang="en-US" sz="1600" b="1" dirty="0"/>
              <a:t>With God</a:t>
            </a:r>
          </a:p>
          <a:p>
            <a:r>
              <a:rPr lang="en-US" sz="1600" b="1" dirty="0"/>
              <a:t>Produces…</a:t>
            </a:r>
          </a:p>
        </p:txBody>
      </p:sp>
      <p:sp>
        <p:nvSpPr>
          <p:cNvPr id="94" name="TextBox 93"/>
          <p:cNvSpPr txBox="1"/>
          <p:nvPr/>
        </p:nvSpPr>
        <p:spPr>
          <a:xfrm>
            <a:off x="0" y="4648200"/>
            <a:ext cx="1295400" cy="338554"/>
          </a:xfrm>
          <a:prstGeom prst="rect">
            <a:avLst/>
          </a:prstGeom>
          <a:noFill/>
        </p:spPr>
        <p:txBody>
          <a:bodyPr wrap="square" rtlCol="0">
            <a:spAutoFit/>
          </a:bodyPr>
          <a:lstStyle/>
          <a:p>
            <a:r>
              <a:rPr lang="en-US" sz="1600" b="1" dirty="0"/>
              <a:t>Emphasis</a:t>
            </a:r>
          </a:p>
        </p:txBody>
      </p:sp>
      <p:sp>
        <p:nvSpPr>
          <p:cNvPr id="95" name="TextBox 94"/>
          <p:cNvSpPr txBox="1"/>
          <p:nvPr/>
        </p:nvSpPr>
        <p:spPr>
          <a:xfrm>
            <a:off x="1447800" y="4648200"/>
            <a:ext cx="762000" cy="369332"/>
          </a:xfrm>
          <a:prstGeom prst="rect">
            <a:avLst/>
          </a:prstGeom>
          <a:noFill/>
        </p:spPr>
        <p:txBody>
          <a:bodyPr wrap="square" rtlCol="0">
            <a:spAutoFit/>
          </a:bodyPr>
          <a:lstStyle/>
          <a:p>
            <a:r>
              <a:rPr lang="en-US" b="1" dirty="0"/>
              <a:t>Light</a:t>
            </a:r>
          </a:p>
        </p:txBody>
      </p:sp>
      <p:sp>
        <p:nvSpPr>
          <p:cNvPr id="96" name="TextBox 95"/>
          <p:cNvSpPr txBox="1"/>
          <p:nvPr/>
        </p:nvSpPr>
        <p:spPr>
          <a:xfrm>
            <a:off x="2958269" y="4655523"/>
            <a:ext cx="851507" cy="369332"/>
          </a:xfrm>
          <a:prstGeom prst="rect">
            <a:avLst/>
          </a:prstGeom>
          <a:noFill/>
        </p:spPr>
        <p:txBody>
          <a:bodyPr wrap="square" rtlCol="0">
            <a:spAutoFit/>
          </a:bodyPr>
          <a:lstStyle/>
          <a:p>
            <a:r>
              <a:rPr lang="en-US" b="1" dirty="0"/>
              <a:t>Truth</a:t>
            </a:r>
          </a:p>
        </p:txBody>
      </p:sp>
      <p:sp>
        <p:nvSpPr>
          <p:cNvPr id="97" name="TextBox 96"/>
          <p:cNvSpPr txBox="1"/>
          <p:nvPr/>
        </p:nvSpPr>
        <p:spPr>
          <a:xfrm>
            <a:off x="5334000" y="4647456"/>
            <a:ext cx="824894" cy="370076"/>
          </a:xfrm>
          <a:prstGeom prst="rect">
            <a:avLst/>
          </a:prstGeom>
          <a:noFill/>
        </p:spPr>
        <p:txBody>
          <a:bodyPr wrap="square" rtlCol="0">
            <a:spAutoFit/>
          </a:bodyPr>
          <a:lstStyle/>
          <a:p>
            <a:r>
              <a:rPr lang="en-US" b="1" dirty="0"/>
              <a:t>Love</a:t>
            </a:r>
          </a:p>
        </p:txBody>
      </p:sp>
      <p:sp>
        <p:nvSpPr>
          <p:cNvPr id="98" name="TextBox 97"/>
          <p:cNvSpPr txBox="1"/>
          <p:nvPr/>
        </p:nvSpPr>
        <p:spPr>
          <a:xfrm>
            <a:off x="7315200" y="4648200"/>
            <a:ext cx="1548410" cy="338554"/>
          </a:xfrm>
          <a:prstGeom prst="rect">
            <a:avLst/>
          </a:prstGeom>
          <a:noFill/>
        </p:spPr>
        <p:txBody>
          <a:bodyPr wrap="square" rtlCol="0">
            <a:spAutoFit/>
          </a:bodyPr>
          <a:lstStyle/>
          <a:p>
            <a:r>
              <a:rPr lang="en-US" sz="1600" b="1" dirty="0"/>
              <a:t> Knowledge</a:t>
            </a:r>
          </a:p>
        </p:txBody>
      </p:sp>
      <p:sp>
        <p:nvSpPr>
          <p:cNvPr id="101" name="TextBox 100"/>
          <p:cNvSpPr txBox="1"/>
          <p:nvPr/>
        </p:nvSpPr>
        <p:spPr>
          <a:xfrm>
            <a:off x="0" y="4876800"/>
            <a:ext cx="1066800" cy="338554"/>
          </a:xfrm>
          <a:prstGeom prst="rect">
            <a:avLst/>
          </a:prstGeom>
          <a:noFill/>
        </p:spPr>
        <p:txBody>
          <a:bodyPr wrap="square" rtlCol="0">
            <a:spAutoFit/>
          </a:bodyPr>
          <a:lstStyle/>
          <a:p>
            <a:r>
              <a:rPr lang="en-US" sz="1600" b="1" dirty="0"/>
              <a:t>     Means</a:t>
            </a:r>
          </a:p>
        </p:txBody>
      </p:sp>
      <p:sp>
        <p:nvSpPr>
          <p:cNvPr id="102" name="TextBox 101"/>
          <p:cNvSpPr txBox="1"/>
          <p:nvPr/>
        </p:nvSpPr>
        <p:spPr>
          <a:xfrm>
            <a:off x="1371599" y="4958952"/>
            <a:ext cx="1029533" cy="338554"/>
          </a:xfrm>
          <a:prstGeom prst="rect">
            <a:avLst/>
          </a:prstGeom>
          <a:noFill/>
        </p:spPr>
        <p:txBody>
          <a:bodyPr wrap="square" rtlCol="0">
            <a:spAutoFit/>
          </a:bodyPr>
          <a:lstStyle/>
          <a:p>
            <a:r>
              <a:rPr lang="en-US" sz="1600" b="1" dirty="0"/>
              <a:t>Obeying</a:t>
            </a:r>
          </a:p>
        </p:txBody>
      </p:sp>
      <p:sp>
        <p:nvSpPr>
          <p:cNvPr id="103" name="TextBox 102"/>
          <p:cNvSpPr txBox="1"/>
          <p:nvPr/>
        </p:nvSpPr>
        <p:spPr>
          <a:xfrm>
            <a:off x="2667000" y="4953000"/>
            <a:ext cx="1315924" cy="369332"/>
          </a:xfrm>
          <a:prstGeom prst="rect">
            <a:avLst/>
          </a:prstGeom>
          <a:noFill/>
        </p:spPr>
        <p:txBody>
          <a:bodyPr wrap="square" rtlCol="0">
            <a:spAutoFit/>
          </a:bodyPr>
          <a:lstStyle/>
          <a:p>
            <a:r>
              <a:rPr lang="en-US" b="1" dirty="0"/>
              <a:t>  </a:t>
            </a:r>
            <a:r>
              <a:rPr lang="en-US" sz="1600" b="1" dirty="0"/>
              <a:t>Perceiving</a:t>
            </a:r>
          </a:p>
        </p:txBody>
      </p:sp>
      <p:sp>
        <p:nvSpPr>
          <p:cNvPr id="105" name="TextBox 104"/>
          <p:cNvSpPr txBox="1"/>
          <p:nvPr/>
        </p:nvSpPr>
        <p:spPr>
          <a:xfrm>
            <a:off x="5105399" y="4994702"/>
            <a:ext cx="1371595" cy="338554"/>
          </a:xfrm>
          <a:prstGeom prst="rect">
            <a:avLst/>
          </a:prstGeom>
          <a:noFill/>
        </p:spPr>
        <p:txBody>
          <a:bodyPr wrap="square" rtlCol="0">
            <a:spAutoFit/>
          </a:bodyPr>
          <a:lstStyle/>
          <a:p>
            <a:r>
              <a:rPr lang="en-US" sz="1600" b="1" dirty="0"/>
              <a:t>Sacrificing</a:t>
            </a:r>
          </a:p>
        </p:txBody>
      </p:sp>
      <p:sp>
        <p:nvSpPr>
          <p:cNvPr id="106" name="TextBox 105"/>
          <p:cNvSpPr txBox="1"/>
          <p:nvPr/>
        </p:nvSpPr>
        <p:spPr>
          <a:xfrm>
            <a:off x="7391400" y="4953000"/>
            <a:ext cx="1206343" cy="369332"/>
          </a:xfrm>
          <a:prstGeom prst="rect">
            <a:avLst/>
          </a:prstGeom>
          <a:noFill/>
        </p:spPr>
        <p:txBody>
          <a:bodyPr wrap="square" rtlCol="0">
            <a:spAutoFit/>
          </a:bodyPr>
          <a:lstStyle/>
          <a:p>
            <a:r>
              <a:rPr lang="en-US" b="1" dirty="0"/>
              <a:t> </a:t>
            </a:r>
            <a:r>
              <a:rPr lang="en-US" sz="1600" b="1" dirty="0"/>
              <a:t>Believing</a:t>
            </a:r>
          </a:p>
        </p:txBody>
      </p:sp>
      <p:cxnSp>
        <p:nvCxnSpPr>
          <p:cNvPr id="107" name="Straight Connector 106"/>
          <p:cNvCxnSpPr/>
          <p:nvPr/>
        </p:nvCxnSpPr>
        <p:spPr>
          <a:xfrm>
            <a:off x="0" y="54864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152400" y="5181600"/>
            <a:ext cx="889140" cy="369332"/>
          </a:xfrm>
          <a:prstGeom prst="rect">
            <a:avLst/>
          </a:prstGeom>
          <a:noFill/>
        </p:spPr>
        <p:txBody>
          <a:bodyPr wrap="square" rtlCol="0">
            <a:spAutoFit/>
          </a:bodyPr>
          <a:lstStyle/>
          <a:p>
            <a:r>
              <a:rPr lang="en-US" b="1" dirty="0"/>
              <a:t>  </a:t>
            </a:r>
            <a:r>
              <a:rPr lang="en-US" sz="1600" b="1" dirty="0"/>
              <a:t>Christ</a:t>
            </a:r>
          </a:p>
        </p:txBody>
      </p:sp>
      <p:sp>
        <p:nvSpPr>
          <p:cNvPr id="109" name="TextBox 108"/>
          <p:cNvSpPr txBox="1"/>
          <p:nvPr/>
        </p:nvSpPr>
        <p:spPr>
          <a:xfrm>
            <a:off x="0" y="5562600"/>
            <a:ext cx="1058303" cy="338554"/>
          </a:xfrm>
          <a:prstGeom prst="rect">
            <a:avLst/>
          </a:prstGeom>
          <a:noFill/>
        </p:spPr>
        <p:txBody>
          <a:bodyPr wrap="square" rtlCol="0">
            <a:spAutoFit/>
          </a:bodyPr>
          <a:lstStyle/>
          <a:p>
            <a:r>
              <a:rPr lang="en-US" sz="1600" b="1" dirty="0"/>
              <a:t>Purposes</a:t>
            </a:r>
          </a:p>
        </p:txBody>
      </p:sp>
      <p:cxnSp>
        <p:nvCxnSpPr>
          <p:cNvPr id="111" name="Straight Connector 110"/>
          <p:cNvCxnSpPr/>
          <p:nvPr/>
        </p:nvCxnSpPr>
        <p:spPr>
          <a:xfrm>
            <a:off x="0" y="6248400"/>
            <a:ext cx="85344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1143000" y="5181600"/>
            <a:ext cx="1441677" cy="338554"/>
          </a:xfrm>
          <a:prstGeom prst="rect">
            <a:avLst/>
          </a:prstGeom>
          <a:noFill/>
        </p:spPr>
        <p:txBody>
          <a:bodyPr wrap="none" rtlCol="0">
            <a:spAutoFit/>
          </a:bodyPr>
          <a:lstStyle/>
          <a:p>
            <a:r>
              <a:rPr lang="en-US" sz="1600" dirty="0"/>
              <a:t>Advocate (2:1) </a:t>
            </a:r>
          </a:p>
        </p:txBody>
      </p:sp>
      <p:sp>
        <p:nvSpPr>
          <p:cNvPr id="121" name="TextBox 120"/>
          <p:cNvSpPr txBox="1"/>
          <p:nvPr/>
        </p:nvSpPr>
        <p:spPr>
          <a:xfrm>
            <a:off x="2743200" y="5181600"/>
            <a:ext cx="6104848" cy="369332"/>
          </a:xfrm>
          <a:prstGeom prst="rect">
            <a:avLst/>
          </a:prstGeom>
          <a:noFill/>
        </p:spPr>
        <p:txBody>
          <a:bodyPr wrap="square" rtlCol="0">
            <a:spAutoFit/>
          </a:bodyPr>
          <a:lstStyle/>
          <a:p>
            <a:r>
              <a:rPr lang="en-US" sz="1600" dirty="0"/>
              <a:t>Holy One (2:20) </a:t>
            </a:r>
            <a:r>
              <a:rPr lang="en-US" dirty="0"/>
              <a:t>	</a:t>
            </a:r>
            <a:r>
              <a:rPr lang="en-US" sz="1600" dirty="0"/>
              <a:t>Son of God (3:8)       Savior of the World (4:14)</a:t>
            </a:r>
          </a:p>
        </p:txBody>
      </p:sp>
      <p:sp>
        <p:nvSpPr>
          <p:cNvPr id="122" name="TextBox 121"/>
          <p:cNvSpPr txBox="1"/>
          <p:nvPr/>
        </p:nvSpPr>
        <p:spPr>
          <a:xfrm>
            <a:off x="1024111" y="5431333"/>
            <a:ext cx="2048903" cy="523220"/>
          </a:xfrm>
          <a:prstGeom prst="rect">
            <a:avLst/>
          </a:prstGeom>
          <a:noFill/>
        </p:spPr>
        <p:txBody>
          <a:bodyPr wrap="square" rtlCol="0">
            <a:spAutoFit/>
          </a:bodyPr>
          <a:lstStyle/>
          <a:p>
            <a:r>
              <a:rPr lang="en-US" sz="1400" i="1" dirty="0"/>
              <a:t>“that we may have fellowship &amp; joy”  (1:3-4)</a:t>
            </a:r>
          </a:p>
        </p:txBody>
      </p:sp>
      <p:sp>
        <p:nvSpPr>
          <p:cNvPr id="123" name="TextBox 122"/>
          <p:cNvSpPr txBox="1"/>
          <p:nvPr/>
        </p:nvSpPr>
        <p:spPr>
          <a:xfrm>
            <a:off x="2910122" y="5468408"/>
            <a:ext cx="2331998" cy="523220"/>
          </a:xfrm>
          <a:prstGeom prst="rect">
            <a:avLst/>
          </a:prstGeom>
          <a:noFill/>
        </p:spPr>
        <p:txBody>
          <a:bodyPr wrap="square" rtlCol="0">
            <a:spAutoFit/>
          </a:bodyPr>
          <a:lstStyle/>
          <a:p>
            <a:r>
              <a:rPr lang="en-US" sz="1200" i="1" dirty="0"/>
              <a:t>“</a:t>
            </a:r>
            <a:r>
              <a:rPr lang="en-US" sz="1400" i="1" dirty="0"/>
              <a:t>that we may </a:t>
            </a:r>
          </a:p>
          <a:p>
            <a:r>
              <a:rPr lang="en-US" sz="1400" i="1" dirty="0"/>
              <a:t> not sin” (2:1)</a:t>
            </a:r>
          </a:p>
        </p:txBody>
      </p:sp>
      <p:sp>
        <p:nvSpPr>
          <p:cNvPr id="124" name="TextBox 123"/>
          <p:cNvSpPr txBox="1"/>
          <p:nvPr/>
        </p:nvSpPr>
        <p:spPr>
          <a:xfrm>
            <a:off x="4307904" y="5450776"/>
            <a:ext cx="1981200" cy="523220"/>
          </a:xfrm>
          <a:prstGeom prst="rect">
            <a:avLst/>
          </a:prstGeom>
          <a:noFill/>
        </p:spPr>
        <p:txBody>
          <a:bodyPr wrap="square" rtlCol="0">
            <a:spAutoFit/>
          </a:bodyPr>
          <a:lstStyle/>
          <a:p>
            <a:r>
              <a:rPr lang="en-US" sz="1400" i="1" dirty="0"/>
              <a:t>“that we may not be deceived” (2:20)</a:t>
            </a:r>
          </a:p>
        </p:txBody>
      </p:sp>
      <p:sp>
        <p:nvSpPr>
          <p:cNvPr id="125" name="TextBox 124"/>
          <p:cNvSpPr txBox="1"/>
          <p:nvPr/>
        </p:nvSpPr>
        <p:spPr>
          <a:xfrm>
            <a:off x="6485848" y="5439671"/>
            <a:ext cx="2438400" cy="523220"/>
          </a:xfrm>
          <a:prstGeom prst="rect">
            <a:avLst/>
          </a:prstGeom>
          <a:noFill/>
        </p:spPr>
        <p:txBody>
          <a:bodyPr wrap="square" rtlCol="0">
            <a:spAutoFit/>
          </a:bodyPr>
          <a:lstStyle/>
          <a:p>
            <a:r>
              <a:rPr lang="en-US" sz="1400" i="1" dirty="0"/>
              <a:t>“we may know that we</a:t>
            </a:r>
          </a:p>
          <a:p>
            <a:r>
              <a:rPr lang="en-US" sz="1400" i="1" dirty="0"/>
              <a:t>have eternal life” (5:13) </a:t>
            </a:r>
          </a:p>
        </p:txBody>
      </p:sp>
      <p:sp>
        <p:nvSpPr>
          <p:cNvPr id="126" name="TextBox 125"/>
          <p:cNvSpPr txBox="1"/>
          <p:nvPr/>
        </p:nvSpPr>
        <p:spPr>
          <a:xfrm>
            <a:off x="-152400" y="5943600"/>
            <a:ext cx="1407872" cy="338554"/>
          </a:xfrm>
          <a:prstGeom prst="rect">
            <a:avLst/>
          </a:prstGeom>
          <a:noFill/>
        </p:spPr>
        <p:txBody>
          <a:bodyPr wrap="square" rtlCol="0">
            <a:spAutoFit/>
          </a:bodyPr>
          <a:lstStyle/>
          <a:p>
            <a:r>
              <a:rPr lang="en-US" sz="1600" b="1" dirty="0"/>
              <a:t>        Theme</a:t>
            </a:r>
          </a:p>
        </p:txBody>
      </p:sp>
      <p:sp>
        <p:nvSpPr>
          <p:cNvPr id="127" name="TextBox 126"/>
          <p:cNvSpPr txBox="1"/>
          <p:nvPr/>
        </p:nvSpPr>
        <p:spPr>
          <a:xfrm>
            <a:off x="2743200" y="5943600"/>
            <a:ext cx="5790518" cy="369332"/>
          </a:xfrm>
          <a:prstGeom prst="rect">
            <a:avLst/>
          </a:prstGeom>
          <a:noFill/>
        </p:spPr>
        <p:txBody>
          <a:bodyPr wrap="square" rtlCol="0">
            <a:spAutoFit/>
          </a:bodyPr>
          <a:lstStyle/>
          <a:p>
            <a:r>
              <a:rPr lang="en-US" b="1" dirty="0"/>
              <a:t>Living in fellowship with God who is light and love</a:t>
            </a:r>
          </a:p>
        </p:txBody>
      </p:sp>
      <p:sp>
        <p:nvSpPr>
          <p:cNvPr id="128" name="TextBox 127"/>
          <p:cNvSpPr txBox="1"/>
          <p:nvPr/>
        </p:nvSpPr>
        <p:spPr>
          <a:xfrm>
            <a:off x="1600200" y="6172200"/>
            <a:ext cx="6260047" cy="369332"/>
          </a:xfrm>
          <a:prstGeom prst="rect">
            <a:avLst/>
          </a:prstGeom>
          <a:noFill/>
        </p:spPr>
        <p:txBody>
          <a:bodyPr wrap="none" rtlCol="0">
            <a:spAutoFit/>
          </a:bodyPr>
          <a:lstStyle/>
          <a:p>
            <a:r>
              <a:rPr lang="en-US" dirty="0"/>
              <a:t>1:5-7		               4:10-16		              5:11-13</a:t>
            </a:r>
          </a:p>
        </p:txBody>
      </p:sp>
      <p:sp>
        <p:nvSpPr>
          <p:cNvPr id="4" name="TextBox 3">
            <a:extLst>
              <a:ext uri="{FF2B5EF4-FFF2-40B4-BE49-F238E27FC236}">
                <a16:creationId xmlns:a16="http://schemas.microsoft.com/office/drawing/2014/main" id="{728AAA0D-1314-FF46-A521-4BAC4FEBB6E2}"/>
              </a:ext>
            </a:extLst>
          </p:cNvPr>
          <p:cNvSpPr txBox="1"/>
          <p:nvPr/>
        </p:nvSpPr>
        <p:spPr>
          <a:xfrm>
            <a:off x="-4369" y="1585400"/>
            <a:ext cx="953969" cy="2552817"/>
          </a:xfrm>
          <a:prstGeom prst="rect">
            <a:avLst/>
          </a:prstGeom>
          <a:noFill/>
        </p:spPr>
        <p:txBody>
          <a:bodyPr wrap="square" rtlCol="0">
            <a:spAutoFit/>
          </a:bodyPr>
          <a:lstStyle/>
          <a:p>
            <a:r>
              <a:rPr lang="en-US" sz="1400" i="1" dirty="0"/>
              <a:t>“..not to believe every spirit, but test the spirits to see whether they are from God</a:t>
            </a:r>
            <a:r>
              <a:rPr lang="en-US" sz="1400" dirty="0"/>
              <a:t>” (4:1).</a:t>
            </a:r>
          </a:p>
        </p:txBody>
      </p:sp>
      <p:sp>
        <p:nvSpPr>
          <p:cNvPr id="6" name="TextBox 5">
            <a:extLst>
              <a:ext uri="{FF2B5EF4-FFF2-40B4-BE49-F238E27FC236}">
                <a16:creationId xmlns:a16="http://schemas.microsoft.com/office/drawing/2014/main" id="{FC294D3A-3AAF-3E4B-AB0E-72B7545E5597}"/>
              </a:ext>
            </a:extLst>
          </p:cNvPr>
          <p:cNvSpPr txBox="1"/>
          <p:nvPr/>
        </p:nvSpPr>
        <p:spPr>
          <a:xfrm>
            <a:off x="1346030" y="1801654"/>
            <a:ext cx="2959465" cy="369332"/>
          </a:xfrm>
          <a:prstGeom prst="rect">
            <a:avLst/>
          </a:prstGeom>
          <a:noFill/>
        </p:spPr>
        <p:txBody>
          <a:bodyPr wrap="none" rtlCol="0">
            <a:spAutoFit/>
          </a:bodyPr>
          <a:lstStyle/>
          <a:p>
            <a:r>
              <a:rPr lang="en-US" dirty="0"/>
              <a:t>“</a:t>
            </a:r>
            <a:r>
              <a:rPr lang="en-US" sz="1600" i="1" dirty="0"/>
              <a:t>In Him is no darkness at all” </a:t>
            </a:r>
            <a:r>
              <a:rPr lang="en-US" sz="1600" dirty="0"/>
              <a:t>(1:4)</a:t>
            </a:r>
            <a:endParaRPr lang="en-US" sz="1600"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66058-F8DF-C241-BA47-C6DCD04EBBDE}"/>
              </a:ext>
            </a:extLst>
          </p:cNvPr>
          <p:cNvSpPr>
            <a:spLocks noGrp="1"/>
          </p:cNvSpPr>
          <p:nvPr>
            <p:ph type="title"/>
          </p:nvPr>
        </p:nvSpPr>
        <p:spPr/>
        <p:txBody>
          <a:bodyPr>
            <a:normAutofit/>
          </a:bodyPr>
          <a:lstStyle/>
          <a:p>
            <a:r>
              <a:rPr lang="en-US" sz="3200" dirty="0"/>
              <a:t>How do I apply it?</a:t>
            </a:r>
          </a:p>
        </p:txBody>
      </p:sp>
      <p:sp>
        <p:nvSpPr>
          <p:cNvPr id="3" name="Content Placeholder 2">
            <a:extLst>
              <a:ext uri="{FF2B5EF4-FFF2-40B4-BE49-F238E27FC236}">
                <a16:creationId xmlns:a16="http://schemas.microsoft.com/office/drawing/2014/main" id="{D9110948-DA8B-FF48-B459-850708DB2AFD}"/>
              </a:ext>
            </a:extLst>
          </p:cNvPr>
          <p:cNvSpPr>
            <a:spLocks noGrp="1"/>
          </p:cNvSpPr>
          <p:nvPr>
            <p:ph idx="1"/>
          </p:nvPr>
        </p:nvSpPr>
        <p:spPr>
          <a:xfrm>
            <a:off x="228600" y="1676400"/>
            <a:ext cx="8610600" cy="4724401"/>
          </a:xfrm>
        </p:spPr>
        <p:txBody>
          <a:bodyPr>
            <a:normAutofit fontScale="92500"/>
          </a:bodyPr>
          <a:lstStyle/>
          <a:p>
            <a:pPr marL="118872" indent="0">
              <a:buNone/>
            </a:pPr>
            <a:r>
              <a:rPr lang="en-US" sz="2400" dirty="0"/>
              <a:t>We all go through ups and downs in our Christian faith.  Whatever the struggle—whether outside of us or inside—we often feel ourselves blown about by the winds of emotion or circumstances.  Yet God calls us to lives of increasing consistency, with the evidence of our inner transformation becoming more and more apparent as the months and years pass by.  How would you characterize your relationship with God—consistent and fruitful or sporadic and indifferent?</a:t>
            </a:r>
          </a:p>
          <a:p>
            <a:pPr marL="118872" indent="0">
              <a:buNone/>
            </a:pPr>
            <a:endParaRPr lang="en-US" sz="2400" dirty="0"/>
          </a:p>
          <a:p>
            <a:pPr marL="118872" indent="0">
              <a:buNone/>
            </a:pPr>
            <a:r>
              <a:rPr lang="en-US" sz="2400" dirty="0"/>
              <a:t>John knew that we would struggle finding the the faithfulness God requires.  Being grounded in God’s word comes when we set aside our sin in the pursuit of the one true God.  Walking in the light demands attention to the details of His word.  Fellowship with God demands obedience.  </a:t>
            </a:r>
          </a:p>
        </p:txBody>
      </p:sp>
    </p:spTree>
    <p:extLst>
      <p:ext uri="{BB962C8B-B14F-4D97-AF65-F5344CB8AC3E}">
        <p14:creationId xmlns:p14="http://schemas.microsoft.com/office/powerpoint/2010/main" val="22141701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16E40F-3057-0747-B801-C65CC3D16C57}"/>
              </a:ext>
            </a:extLst>
          </p:cNvPr>
          <p:cNvSpPr>
            <a:spLocks noGrp="1"/>
          </p:cNvSpPr>
          <p:nvPr>
            <p:ph idx="4294967295"/>
          </p:nvPr>
        </p:nvSpPr>
        <p:spPr>
          <a:xfrm>
            <a:off x="152400" y="914400"/>
            <a:ext cx="8534400" cy="6330273"/>
          </a:xfrm>
        </p:spPr>
        <p:txBody>
          <a:bodyPr>
            <a:normAutofit/>
          </a:bodyPr>
          <a:lstStyle/>
          <a:p>
            <a:pPr marL="633222" indent="-514350">
              <a:buFont typeface="+mj-lt"/>
              <a:buAutoNum type="romanLcPeriod"/>
            </a:pPr>
            <a:r>
              <a:rPr lang="en-US" sz="2200" b="1" dirty="0"/>
              <a:t>The Word of Life </a:t>
            </a:r>
            <a:r>
              <a:rPr lang="en-US" sz="2200" dirty="0"/>
              <a:t>(Chapter 1)</a:t>
            </a:r>
          </a:p>
          <a:p>
            <a:pPr marL="1191006" lvl="2" indent="-514350">
              <a:buFont typeface="+mj-lt"/>
              <a:buAutoNum type="alphaUcPeriod"/>
            </a:pPr>
            <a:r>
              <a:rPr lang="en-US" sz="2000" dirty="0"/>
              <a:t>“What we have seen and heard” (1:1-4)</a:t>
            </a:r>
          </a:p>
          <a:p>
            <a:pPr marL="1191006" lvl="2" indent="-514350">
              <a:buFont typeface="+mj-lt"/>
              <a:buAutoNum type="alphaUcPeriod"/>
            </a:pPr>
            <a:r>
              <a:rPr lang="en-US" sz="2000" dirty="0"/>
              <a:t>Christ cleanses us from sin (1:5-10)</a:t>
            </a:r>
          </a:p>
          <a:p>
            <a:pPr marL="633222" indent="-514350">
              <a:buFont typeface="+mj-lt"/>
              <a:buAutoNum type="romanLcPeriod"/>
            </a:pPr>
            <a:r>
              <a:rPr lang="en-US" sz="2200" b="1" dirty="0"/>
              <a:t>Abiding in Love</a:t>
            </a:r>
            <a:r>
              <a:rPr lang="en-US" sz="2200" dirty="0"/>
              <a:t> (Chapter 2)</a:t>
            </a:r>
          </a:p>
          <a:p>
            <a:pPr marL="1191006" lvl="2" indent="-514350">
              <a:buFont typeface="+mj-lt"/>
              <a:buAutoNum type="alphaUcPeriod"/>
            </a:pPr>
            <a:r>
              <a:rPr lang="en-US" sz="2000" dirty="0"/>
              <a:t>Perfection of the word of God” (2:1-6)</a:t>
            </a:r>
          </a:p>
          <a:p>
            <a:pPr marL="1191006" lvl="2" indent="-514350">
              <a:buFont typeface="+mj-lt"/>
              <a:buAutoNum type="alphaUcPeriod"/>
            </a:pPr>
            <a:r>
              <a:rPr lang="en-US" sz="2000" dirty="0"/>
              <a:t>An old and a knew command - love one another (2:7-11)</a:t>
            </a:r>
          </a:p>
          <a:p>
            <a:pPr marL="1191006" lvl="2" indent="-514350">
              <a:buFont typeface="+mj-lt"/>
              <a:buAutoNum type="alphaUcPeriod"/>
            </a:pPr>
            <a:r>
              <a:rPr lang="en-US" sz="2000" dirty="0"/>
              <a:t>Assurance for the faithful (2:12-14)</a:t>
            </a:r>
          </a:p>
          <a:p>
            <a:pPr marL="1191006" lvl="2" indent="-514350">
              <a:buFont typeface="+mj-lt"/>
              <a:buAutoNum type="alphaUcPeriod"/>
            </a:pPr>
            <a:r>
              <a:rPr lang="en-US" sz="2000" dirty="0"/>
              <a:t>“The world is passing away” 2:15-17)</a:t>
            </a:r>
          </a:p>
          <a:p>
            <a:pPr marL="1191006" lvl="2" indent="-514350">
              <a:buFont typeface="+mj-lt"/>
              <a:buAutoNum type="alphaUcPeriod"/>
            </a:pPr>
            <a:r>
              <a:rPr lang="en-US" sz="2000" dirty="0"/>
              <a:t>“Many antichrists have appeared” (2:18-24)</a:t>
            </a:r>
          </a:p>
          <a:p>
            <a:pPr marL="1191006" lvl="2" indent="-514350">
              <a:buFont typeface="+mj-lt"/>
              <a:buAutoNum type="alphaUcPeriod"/>
            </a:pPr>
            <a:r>
              <a:rPr lang="en-US" sz="2000" dirty="0"/>
              <a:t>“His anointings teaches you about all things” (2:25-29)</a:t>
            </a:r>
          </a:p>
          <a:p>
            <a:pPr marL="633222" indent="-514350">
              <a:buFont typeface="+mj-lt"/>
              <a:buAutoNum type="romanLcPeriod"/>
            </a:pPr>
            <a:r>
              <a:rPr lang="en-US" sz="2200" b="1" dirty="0"/>
              <a:t>Children of God </a:t>
            </a:r>
            <a:r>
              <a:rPr lang="en-US" sz="2200" dirty="0"/>
              <a:t>(Chapter 3)</a:t>
            </a:r>
          </a:p>
          <a:p>
            <a:pPr marL="1191006" lvl="2" indent="-514350">
              <a:buFont typeface="+mj-lt"/>
              <a:buAutoNum type="alphaUcPeriod"/>
            </a:pPr>
            <a:r>
              <a:rPr lang="en-US" sz="2000" dirty="0"/>
              <a:t>You are children of God (3:1-3)</a:t>
            </a:r>
          </a:p>
          <a:p>
            <a:pPr marL="1191006" lvl="2" indent="-514350">
              <a:buFont typeface="+mj-lt"/>
              <a:buAutoNum type="alphaUcPeriod"/>
            </a:pPr>
            <a:r>
              <a:rPr lang="en-US" sz="2000" dirty="0"/>
              <a:t>The practice of righteousness (3:4-10)</a:t>
            </a:r>
          </a:p>
          <a:p>
            <a:pPr marL="1191006" lvl="2" indent="-514350">
              <a:buFont typeface="+mj-lt"/>
              <a:buAutoNum type="alphaUcPeriod"/>
            </a:pPr>
            <a:r>
              <a:rPr lang="en-US" sz="2000" dirty="0"/>
              <a:t>Love in deed and truth (3:11-18)</a:t>
            </a:r>
          </a:p>
          <a:p>
            <a:pPr marL="1191006" lvl="2" indent="-514350">
              <a:buFont typeface="+mj-lt"/>
              <a:buAutoNum type="alphaUcPeriod"/>
            </a:pPr>
            <a:r>
              <a:rPr lang="en-US" sz="2000" dirty="0"/>
              <a:t>Having confidence before God (3:19-24)</a:t>
            </a:r>
            <a:endParaRPr lang="en-US" sz="2200" dirty="0"/>
          </a:p>
          <a:p>
            <a:pPr marL="633222" indent="-514350">
              <a:buFont typeface="+mj-lt"/>
              <a:buAutoNum type="romanLcPeriod"/>
            </a:pPr>
            <a:endParaRPr lang="en-US" sz="2200" dirty="0"/>
          </a:p>
          <a:p>
            <a:pPr marL="633222" indent="-514350">
              <a:buFont typeface="+mj-lt"/>
              <a:buAutoNum type="romanLcPeriod"/>
            </a:pPr>
            <a:endParaRPr lang="en-US" sz="2200" dirty="0"/>
          </a:p>
        </p:txBody>
      </p:sp>
      <p:sp>
        <p:nvSpPr>
          <p:cNvPr id="2" name="Title 1">
            <a:extLst>
              <a:ext uri="{FF2B5EF4-FFF2-40B4-BE49-F238E27FC236}">
                <a16:creationId xmlns:a16="http://schemas.microsoft.com/office/drawing/2014/main" id="{E5EE9ACD-2DAA-DF4C-BE9E-7B5AB5A9F99F}"/>
              </a:ext>
            </a:extLst>
          </p:cNvPr>
          <p:cNvSpPr>
            <a:spLocks noGrp="1"/>
          </p:cNvSpPr>
          <p:nvPr>
            <p:ph type="title" idx="4294967295"/>
          </p:nvPr>
        </p:nvSpPr>
        <p:spPr>
          <a:xfrm>
            <a:off x="457200" y="231775"/>
            <a:ext cx="7848600" cy="682625"/>
          </a:xfrm>
        </p:spPr>
        <p:txBody>
          <a:bodyPr>
            <a:normAutofit/>
          </a:bodyPr>
          <a:lstStyle/>
          <a:p>
            <a:r>
              <a:rPr lang="en-US" sz="2400" dirty="0"/>
              <a:t>Brief Outline</a:t>
            </a:r>
          </a:p>
        </p:txBody>
      </p:sp>
    </p:spTree>
    <p:extLst>
      <p:ext uri="{BB962C8B-B14F-4D97-AF65-F5344CB8AC3E}">
        <p14:creationId xmlns:p14="http://schemas.microsoft.com/office/powerpoint/2010/main" val="3403819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16E40F-3057-0747-B801-C65CC3D16C57}"/>
              </a:ext>
            </a:extLst>
          </p:cNvPr>
          <p:cNvSpPr>
            <a:spLocks noGrp="1"/>
          </p:cNvSpPr>
          <p:nvPr>
            <p:ph idx="4294967295"/>
          </p:nvPr>
        </p:nvSpPr>
        <p:spPr>
          <a:xfrm>
            <a:off x="152400" y="263863"/>
            <a:ext cx="8534400" cy="6330273"/>
          </a:xfrm>
        </p:spPr>
        <p:txBody>
          <a:bodyPr>
            <a:normAutofit/>
          </a:bodyPr>
          <a:lstStyle/>
          <a:p>
            <a:pPr marL="633222" indent="-514350">
              <a:buFont typeface="+mj-lt"/>
              <a:buAutoNum type="romanLcPeriod" startAt="4"/>
            </a:pPr>
            <a:r>
              <a:rPr lang="en-US" sz="2200" b="1" dirty="0"/>
              <a:t>God is Love </a:t>
            </a:r>
            <a:r>
              <a:rPr lang="en-US" sz="2200" dirty="0"/>
              <a:t>(Chapter 4)</a:t>
            </a:r>
          </a:p>
          <a:p>
            <a:pPr marL="1191006" lvl="2" indent="-514350">
              <a:buFont typeface="+mj-lt"/>
              <a:buAutoNum type="alphaUcPeriod"/>
            </a:pPr>
            <a:r>
              <a:rPr lang="en-US" sz="2000" dirty="0"/>
              <a:t>Warning: Test the spirits, for many false prophets have come (4:1-3)</a:t>
            </a:r>
          </a:p>
          <a:p>
            <a:pPr marL="1191006" lvl="2" indent="-514350">
              <a:buFont typeface="+mj-lt"/>
              <a:buAutoNum type="alphaUcPeriod"/>
            </a:pPr>
            <a:r>
              <a:rPr lang="en-US" sz="2000" dirty="0"/>
              <a:t>Contrast: Greater is He that is in you than he who is in the world (4:4-6).</a:t>
            </a:r>
          </a:p>
          <a:p>
            <a:pPr marL="1191006" lvl="2" indent="-514350">
              <a:buFont typeface="+mj-lt"/>
              <a:buAutoNum type="alphaUcPeriod"/>
            </a:pPr>
            <a:r>
              <a:rPr lang="en-US" sz="2000" dirty="0"/>
              <a:t>Command: Love one another (4:7-14)</a:t>
            </a:r>
          </a:p>
          <a:p>
            <a:pPr marL="1191006" lvl="2" indent="-514350">
              <a:buFont typeface="+mj-lt"/>
              <a:buAutoNum type="alphaUcPeriod"/>
            </a:pPr>
            <a:r>
              <a:rPr lang="en-US" sz="2000" dirty="0"/>
              <a:t>Confidence: Love perfected drives out fear (4:15-21). </a:t>
            </a:r>
          </a:p>
          <a:p>
            <a:pPr marL="633222" indent="-514350">
              <a:buFont typeface="+mj-lt"/>
              <a:buAutoNum type="romanLcPeriod" startAt="4"/>
            </a:pPr>
            <a:r>
              <a:rPr lang="en-US" sz="2200" b="1" dirty="0"/>
              <a:t>Overcoming the World </a:t>
            </a:r>
            <a:r>
              <a:rPr lang="en-US" sz="2200" dirty="0"/>
              <a:t>(Chapter 5)</a:t>
            </a:r>
          </a:p>
          <a:p>
            <a:pPr marL="1191006" lvl="2" indent="-514350">
              <a:buFont typeface="+mj-lt"/>
              <a:buAutoNum type="alphaUcPeriod"/>
            </a:pPr>
            <a:r>
              <a:rPr lang="en-US" sz="2000" dirty="0"/>
              <a:t>Faith is the victory (5:1-4)</a:t>
            </a:r>
          </a:p>
          <a:p>
            <a:pPr marL="1191006" lvl="2" indent="-514350">
              <a:buFont typeface="+mj-lt"/>
              <a:buAutoNum type="alphaUcPeriod"/>
            </a:pPr>
            <a:r>
              <a:rPr lang="en-US" sz="2000" dirty="0"/>
              <a:t>The three who testify (5:5-12)</a:t>
            </a:r>
          </a:p>
          <a:p>
            <a:pPr marL="1191006" lvl="2" indent="-514350">
              <a:buFont typeface="+mj-lt"/>
              <a:buAutoNum type="alphaUcPeriod"/>
            </a:pPr>
            <a:r>
              <a:rPr lang="en-US" sz="2000" dirty="0"/>
              <a:t>Sin leading to death (5:13-17)</a:t>
            </a:r>
          </a:p>
          <a:p>
            <a:pPr marL="1191006" lvl="2" indent="-514350">
              <a:buFont typeface="+mj-lt"/>
              <a:buAutoNum type="alphaUcPeriod"/>
            </a:pPr>
            <a:r>
              <a:rPr lang="en-US" sz="2000" dirty="0"/>
              <a:t>We know we are of God (5:18-21)</a:t>
            </a:r>
          </a:p>
          <a:p>
            <a:pPr marL="633222" indent="-514350">
              <a:buFont typeface="+mj-lt"/>
              <a:buAutoNum type="romanLcPeriod" startAt="4"/>
            </a:pPr>
            <a:endParaRPr lang="en-US" sz="2200" dirty="0"/>
          </a:p>
          <a:p>
            <a:pPr marL="633222" indent="-514350">
              <a:buFont typeface="+mj-lt"/>
              <a:buAutoNum type="romanLcPeriod" startAt="4"/>
            </a:pPr>
            <a:endParaRPr lang="en-US" sz="2200" dirty="0"/>
          </a:p>
        </p:txBody>
      </p:sp>
      <p:sp>
        <p:nvSpPr>
          <p:cNvPr id="4" name="TextBox 3">
            <a:extLst>
              <a:ext uri="{FF2B5EF4-FFF2-40B4-BE49-F238E27FC236}">
                <a16:creationId xmlns:a16="http://schemas.microsoft.com/office/drawing/2014/main" id="{408E29D0-495C-D048-834E-EC0B3E5594DB}"/>
              </a:ext>
            </a:extLst>
          </p:cNvPr>
          <p:cNvSpPr txBox="1"/>
          <p:nvPr/>
        </p:nvSpPr>
        <p:spPr>
          <a:xfrm>
            <a:off x="1295400" y="4953000"/>
            <a:ext cx="5961825" cy="338554"/>
          </a:xfrm>
          <a:prstGeom prst="rect">
            <a:avLst/>
          </a:prstGeom>
          <a:noFill/>
        </p:spPr>
        <p:txBody>
          <a:bodyPr wrap="none" rtlCol="0">
            <a:spAutoFit/>
          </a:bodyPr>
          <a:lstStyle/>
          <a:p>
            <a:r>
              <a:rPr lang="en-US" sz="1600" dirty="0"/>
              <a:t>--- Duane Warden, Truth for Today Commentary, 1-2-3 John,  page 27 </a:t>
            </a:r>
          </a:p>
        </p:txBody>
      </p:sp>
    </p:spTree>
    <p:extLst>
      <p:ext uri="{BB962C8B-B14F-4D97-AF65-F5344CB8AC3E}">
        <p14:creationId xmlns:p14="http://schemas.microsoft.com/office/powerpoint/2010/main" val="207884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16212-42DF-DB44-90C3-C53A0BDAF5FA}"/>
              </a:ext>
            </a:extLst>
          </p:cNvPr>
          <p:cNvSpPr>
            <a:spLocks noGrp="1"/>
          </p:cNvSpPr>
          <p:nvPr>
            <p:ph type="title"/>
          </p:nvPr>
        </p:nvSpPr>
        <p:spPr/>
        <p:txBody>
          <a:bodyPr>
            <a:normAutofit/>
          </a:bodyPr>
          <a:lstStyle/>
          <a:p>
            <a:r>
              <a:rPr lang="en-US" sz="3200" dirty="0"/>
              <a:t>The Facts About the Antichrist (2:18-24)</a:t>
            </a:r>
          </a:p>
        </p:txBody>
      </p:sp>
      <p:sp>
        <p:nvSpPr>
          <p:cNvPr id="3" name="Content Placeholder 2">
            <a:extLst>
              <a:ext uri="{FF2B5EF4-FFF2-40B4-BE49-F238E27FC236}">
                <a16:creationId xmlns:a16="http://schemas.microsoft.com/office/drawing/2014/main" id="{2CFC528A-525B-384F-B5C6-3DD09C6EC2DC}"/>
              </a:ext>
            </a:extLst>
          </p:cNvPr>
          <p:cNvSpPr>
            <a:spLocks noGrp="1"/>
          </p:cNvSpPr>
          <p:nvPr>
            <p:ph idx="1"/>
          </p:nvPr>
        </p:nvSpPr>
        <p:spPr>
          <a:xfrm>
            <a:off x="152400" y="1600200"/>
            <a:ext cx="8839200" cy="4800601"/>
          </a:xfrm>
        </p:spPr>
        <p:txBody>
          <a:bodyPr>
            <a:normAutofit/>
          </a:bodyPr>
          <a:lstStyle/>
          <a:p>
            <a:pPr marL="118872" indent="0">
              <a:buNone/>
            </a:pPr>
            <a:endParaRPr lang="en-US" sz="2000" dirty="0"/>
          </a:p>
        </p:txBody>
      </p:sp>
      <p:sp>
        <p:nvSpPr>
          <p:cNvPr id="4" name="TextBox 3">
            <a:extLst>
              <a:ext uri="{FF2B5EF4-FFF2-40B4-BE49-F238E27FC236}">
                <a16:creationId xmlns:a16="http://schemas.microsoft.com/office/drawing/2014/main" id="{B21893FE-B2B3-8043-AD55-8DEBE683794D}"/>
              </a:ext>
            </a:extLst>
          </p:cNvPr>
          <p:cNvSpPr txBox="1"/>
          <p:nvPr/>
        </p:nvSpPr>
        <p:spPr>
          <a:xfrm>
            <a:off x="157162" y="1600200"/>
            <a:ext cx="8834438" cy="5078313"/>
          </a:xfrm>
          <a:prstGeom prst="rect">
            <a:avLst/>
          </a:prstGeom>
          <a:solidFill>
            <a:schemeClr val="bg1"/>
          </a:solidFill>
          <a:ln w="38100">
            <a:solidFill>
              <a:schemeClr val="accent1"/>
            </a:solidFill>
          </a:ln>
        </p:spPr>
        <p:txBody>
          <a:bodyPr wrap="square" rtlCol="0">
            <a:spAutoFit/>
          </a:bodyPr>
          <a:lstStyle/>
          <a:p>
            <a:r>
              <a:rPr lang="en-US" sz="2200" dirty="0"/>
              <a:t>“People tend to be attracted to the spectacular and the mysterious.  Is the antichrist aliens from outer space? Adolf Hitler? Was John F. Kennedy assassinated by the antichrists? Any case can be argued by those who want to select their data to sell a movie plot.  The mysterious and the spectacular always find an audience.  A profit is always in the works somewhere… Perhaps it should come as no surprise that, among Christians, myths about the appearance of an antichrist never go away.  In preachers’ sermons, in the pages of scholarly journals, in types of film productions that abound around Halloween, antichrists appear.  In various ways, to those who had never read the Bible and to those who have, theories and myths about the antichrist fill the thoughts and airways of the adventurous and the spectacular always find an audience.  Theories about antichrists go back to the early centuries.  It makes for great drama, but the facts are lacking in the majority of the popular presentations.”  </a:t>
            </a:r>
            <a:r>
              <a:rPr lang="en-US" sz="1600" dirty="0"/>
              <a:t>--- Duane Warden, Truth For Today Commentary, p. 127</a:t>
            </a:r>
          </a:p>
        </p:txBody>
      </p:sp>
    </p:spTree>
    <p:extLst>
      <p:ext uri="{BB962C8B-B14F-4D97-AF65-F5344CB8AC3E}">
        <p14:creationId xmlns:p14="http://schemas.microsoft.com/office/powerpoint/2010/main" val="20985270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16212-42DF-DB44-90C3-C53A0BDAF5FA}"/>
              </a:ext>
            </a:extLst>
          </p:cNvPr>
          <p:cNvSpPr>
            <a:spLocks noGrp="1"/>
          </p:cNvSpPr>
          <p:nvPr>
            <p:ph type="title"/>
          </p:nvPr>
        </p:nvSpPr>
        <p:spPr/>
        <p:txBody>
          <a:bodyPr>
            <a:normAutofit/>
          </a:bodyPr>
          <a:lstStyle/>
          <a:p>
            <a:r>
              <a:rPr lang="en-US" sz="3200" dirty="0"/>
              <a:t>The Facts About the Antichrist (2:18-24)</a:t>
            </a:r>
          </a:p>
        </p:txBody>
      </p:sp>
      <p:sp>
        <p:nvSpPr>
          <p:cNvPr id="3" name="Content Placeholder 2">
            <a:extLst>
              <a:ext uri="{FF2B5EF4-FFF2-40B4-BE49-F238E27FC236}">
                <a16:creationId xmlns:a16="http://schemas.microsoft.com/office/drawing/2014/main" id="{2CFC528A-525B-384F-B5C6-3DD09C6EC2DC}"/>
              </a:ext>
            </a:extLst>
          </p:cNvPr>
          <p:cNvSpPr>
            <a:spLocks noGrp="1"/>
          </p:cNvSpPr>
          <p:nvPr>
            <p:ph idx="1"/>
          </p:nvPr>
        </p:nvSpPr>
        <p:spPr>
          <a:xfrm>
            <a:off x="152400" y="1752600"/>
            <a:ext cx="8839200" cy="4800601"/>
          </a:xfrm>
        </p:spPr>
        <p:txBody>
          <a:bodyPr>
            <a:normAutofit/>
          </a:bodyPr>
          <a:lstStyle/>
          <a:p>
            <a:pPr marL="118872" indent="0">
              <a:buNone/>
            </a:pPr>
            <a:r>
              <a:rPr lang="en-US" sz="2200" b="1" dirty="0"/>
              <a:t>Fact 1: </a:t>
            </a:r>
            <a:r>
              <a:rPr lang="en-US" sz="2200" i="1" dirty="0"/>
              <a:t>The only places in the New Testament where the word “antichrist” appears are in 1 John 2 and 4 and a singular mention in 2 John 7.  </a:t>
            </a:r>
          </a:p>
          <a:p>
            <a:pPr marL="697230" lvl="1" indent="-285750"/>
            <a:r>
              <a:rPr lang="en-US" sz="2000" dirty="0"/>
              <a:t>The word does not appear in Revelation.  </a:t>
            </a:r>
          </a:p>
          <a:p>
            <a:pPr marL="697230" lvl="1" indent="-285750"/>
            <a:r>
              <a:rPr lang="en-US" sz="2000" dirty="0"/>
              <a:t>Symbolically,, a “great red dragon” with seven heads and ten horns appears in Rev. 12:3.  </a:t>
            </a:r>
          </a:p>
          <a:p>
            <a:pPr marL="697230" lvl="1" indent="-285750"/>
            <a:r>
              <a:rPr lang="en-US" sz="2000" dirty="0"/>
              <a:t>He is said to be “the devil” and “Satan” (Rev. 12:9).  </a:t>
            </a:r>
          </a:p>
          <a:p>
            <a:pPr marL="697230" lvl="1" indent="-285750"/>
            <a:r>
              <a:rPr lang="en-US" sz="2000" dirty="0"/>
              <a:t>He is never called the “antichrist.” </a:t>
            </a:r>
          </a:p>
          <a:p>
            <a:pPr marL="697230" lvl="1" indent="-285750"/>
            <a:r>
              <a:rPr lang="en-US" sz="2000" dirty="0"/>
              <a:t>He is no representative of the devil who appears in boogeyman form to lead forces of evil immediately before the coming of Christ at any time.  </a:t>
            </a:r>
          </a:p>
          <a:p>
            <a:pPr marL="697230" lvl="1" indent="-285750"/>
            <a:r>
              <a:rPr lang="en-US" sz="2000" dirty="0"/>
              <a:t>In 2 Thessalonians Paul mentioned a “lawless one…whom the Lord will slay with the breath of His mouth” at His coming (2:8).  Paul never used the word “antichrist.”  </a:t>
            </a:r>
          </a:p>
        </p:txBody>
      </p:sp>
    </p:spTree>
    <p:extLst>
      <p:ext uri="{BB962C8B-B14F-4D97-AF65-F5344CB8AC3E}">
        <p14:creationId xmlns:p14="http://schemas.microsoft.com/office/powerpoint/2010/main" val="2677217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FC528A-525B-384F-B5C6-3DD09C6EC2DC}"/>
              </a:ext>
            </a:extLst>
          </p:cNvPr>
          <p:cNvSpPr>
            <a:spLocks noGrp="1"/>
          </p:cNvSpPr>
          <p:nvPr>
            <p:ph idx="4294967295"/>
          </p:nvPr>
        </p:nvSpPr>
        <p:spPr>
          <a:xfrm>
            <a:off x="228600" y="228600"/>
            <a:ext cx="8897815" cy="6477000"/>
          </a:xfrm>
        </p:spPr>
        <p:txBody>
          <a:bodyPr>
            <a:normAutofit/>
          </a:bodyPr>
          <a:lstStyle/>
          <a:p>
            <a:pPr marL="118872" indent="0">
              <a:buNone/>
            </a:pPr>
            <a:r>
              <a:rPr lang="en-US" sz="2200" b="1" dirty="0"/>
              <a:t>Fact 2: </a:t>
            </a:r>
            <a:r>
              <a:rPr lang="en-US" sz="2200" i="1" dirty="0"/>
              <a:t>For John, antichrists were both plural and present among the readers.  </a:t>
            </a:r>
          </a:p>
          <a:p>
            <a:pPr marL="697230" lvl="1" indent="-285750"/>
            <a:r>
              <a:rPr lang="en-US" sz="1800" b="1" dirty="0"/>
              <a:t> </a:t>
            </a:r>
            <a:r>
              <a:rPr lang="en-US" sz="2000" dirty="0"/>
              <a:t>There were not just a few of them, there were many “false teachers.”</a:t>
            </a:r>
          </a:p>
          <a:p>
            <a:pPr marL="697230" lvl="1" indent="-285750"/>
            <a:r>
              <a:rPr lang="en-US" sz="2000" dirty="0"/>
              <a:t>  Antichrists were present with John and his readers and although 2000 years have passed they continue today.  </a:t>
            </a:r>
          </a:p>
          <a:p>
            <a:pPr marL="118872" indent="0">
              <a:buNone/>
            </a:pPr>
            <a:r>
              <a:rPr lang="en-US" sz="2200" b="1" dirty="0"/>
              <a:t>Fact 3: </a:t>
            </a:r>
            <a:r>
              <a:rPr lang="en-US" sz="2200" i="1" dirty="0"/>
              <a:t>In the same context when John spake about false prophets who had gone out into the world where John and his readers lived, the apostle spoke about antichrists</a:t>
            </a:r>
            <a:r>
              <a:rPr lang="en-US" sz="2200" dirty="0"/>
              <a:t> (1 Jn. 4:1-3).  </a:t>
            </a:r>
          </a:p>
          <a:p>
            <a:pPr marL="697230" lvl="1" indent="-285750"/>
            <a:r>
              <a:rPr lang="en-US" sz="2000" dirty="0"/>
              <a:t>Of the false prophets John says, “Every spirit that does not confess Jesus is not from God” (4:3).  </a:t>
            </a:r>
          </a:p>
          <a:p>
            <a:pPr marL="697230" lvl="1" indent="-285750"/>
            <a:r>
              <a:rPr lang="en-US" sz="2000" dirty="0"/>
              <a:t>These had refused to profess that Jesus had come in the flesh; they were antichrists.  </a:t>
            </a:r>
          </a:p>
          <a:p>
            <a:pPr marL="697230" lvl="1" indent="-285750"/>
            <a:r>
              <a:rPr lang="en-US" sz="2000" dirty="0"/>
              <a:t>They were “children of the devil” as opposed to “children of God.”</a:t>
            </a:r>
            <a:endParaRPr lang="en-US" sz="2000" b="1" dirty="0"/>
          </a:p>
          <a:p>
            <a:pPr marL="118872" indent="0">
              <a:buNone/>
            </a:pPr>
            <a:endParaRPr lang="en-US" sz="2200" dirty="0"/>
          </a:p>
        </p:txBody>
      </p:sp>
      <p:sp>
        <p:nvSpPr>
          <p:cNvPr id="5" name="TextBox 4">
            <a:extLst>
              <a:ext uri="{FF2B5EF4-FFF2-40B4-BE49-F238E27FC236}">
                <a16:creationId xmlns:a16="http://schemas.microsoft.com/office/drawing/2014/main" id="{DF2096BC-FFCC-E842-B01D-A67281887A77}"/>
              </a:ext>
            </a:extLst>
          </p:cNvPr>
          <p:cNvSpPr txBox="1"/>
          <p:nvPr/>
        </p:nvSpPr>
        <p:spPr>
          <a:xfrm>
            <a:off x="533400" y="4724400"/>
            <a:ext cx="8077200" cy="1446550"/>
          </a:xfrm>
          <a:prstGeom prst="rect">
            <a:avLst/>
          </a:prstGeom>
          <a:noFill/>
          <a:ln w="38100">
            <a:solidFill>
              <a:schemeClr val="accent1"/>
            </a:solidFill>
          </a:ln>
        </p:spPr>
        <p:txBody>
          <a:bodyPr wrap="square" rtlCol="0">
            <a:spAutoFit/>
          </a:bodyPr>
          <a:lstStyle/>
          <a:p>
            <a:r>
              <a:rPr lang="en-US" sz="2200" dirty="0"/>
              <a:t>“Since John is alone in his use of the term “antichrist,” let us allow him to define the word.  For John, many antichrists were in the world.  His alternate designation for the antichrists was “false prophets.”   </a:t>
            </a:r>
            <a:r>
              <a:rPr lang="en-US" sz="1600" dirty="0"/>
              <a:t>--- Duane Warden</a:t>
            </a:r>
            <a:endParaRPr lang="en-US" sz="2200" dirty="0"/>
          </a:p>
        </p:txBody>
      </p:sp>
    </p:spTree>
    <p:extLst>
      <p:ext uri="{BB962C8B-B14F-4D97-AF65-F5344CB8AC3E}">
        <p14:creationId xmlns:p14="http://schemas.microsoft.com/office/powerpoint/2010/main" val="1351789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45C3C-D8A9-D84D-BB0C-10A7DD6D65FE}"/>
              </a:ext>
            </a:extLst>
          </p:cNvPr>
          <p:cNvSpPr>
            <a:spLocks noGrp="1"/>
          </p:cNvSpPr>
          <p:nvPr>
            <p:ph type="title"/>
          </p:nvPr>
        </p:nvSpPr>
        <p:spPr/>
        <p:txBody>
          <a:bodyPr>
            <a:normAutofit/>
          </a:bodyPr>
          <a:lstStyle/>
          <a:p>
            <a:r>
              <a:rPr lang="en-US" sz="3200" dirty="0"/>
              <a:t>About Propitiation</a:t>
            </a:r>
          </a:p>
        </p:txBody>
      </p:sp>
      <p:sp>
        <p:nvSpPr>
          <p:cNvPr id="3" name="Content Placeholder 2">
            <a:extLst>
              <a:ext uri="{FF2B5EF4-FFF2-40B4-BE49-F238E27FC236}">
                <a16:creationId xmlns:a16="http://schemas.microsoft.com/office/drawing/2014/main" id="{7DF01EC6-F46A-6041-913A-D209E2FA74B1}"/>
              </a:ext>
            </a:extLst>
          </p:cNvPr>
          <p:cNvSpPr>
            <a:spLocks noGrp="1"/>
          </p:cNvSpPr>
          <p:nvPr>
            <p:ph idx="1"/>
          </p:nvPr>
        </p:nvSpPr>
        <p:spPr>
          <a:xfrm>
            <a:off x="152400" y="1600200"/>
            <a:ext cx="8763000" cy="5102352"/>
          </a:xfrm>
          <a:ln>
            <a:solidFill>
              <a:schemeClr val="accent1"/>
            </a:solidFill>
          </a:ln>
        </p:spPr>
        <p:txBody>
          <a:bodyPr/>
          <a:lstStyle/>
          <a:p>
            <a:pPr marL="118872" indent="0">
              <a:buNone/>
            </a:pPr>
            <a:endParaRPr lang="en-US" dirty="0"/>
          </a:p>
        </p:txBody>
      </p:sp>
      <p:sp>
        <p:nvSpPr>
          <p:cNvPr id="4" name="TextBox 3">
            <a:extLst>
              <a:ext uri="{FF2B5EF4-FFF2-40B4-BE49-F238E27FC236}">
                <a16:creationId xmlns:a16="http://schemas.microsoft.com/office/drawing/2014/main" id="{1DDC0A6F-1B86-3241-B648-705C3FB402F5}"/>
              </a:ext>
            </a:extLst>
          </p:cNvPr>
          <p:cNvSpPr txBox="1"/>
          <p:nvPr/>
        </p:nvSpPr>
        <p:spPr>
          <a:xfrm>
            <a:off x="245489" y="3063488"/>
            <a:ext cx="4040957" cy="1477328"/>
          </a:xfrm>
          <a:prstGeom prst="rect">
            <a:avLst/>
          </a:prstGeom>
          <a:solidFill>
            <a:schemeClr val="bg1"/>
          </a:solidFill>
          <a:ln w="38100">
            <a:solidFill>
              <a:schemeClr val="accent1"/>
            </a:solidFill>
          </a:ln>
        </p:spPr>
        <p:txBody>
          <a:bodyPr wrap="square" rtlCol="0">
            <a:spAutoFit/>
          </a:bodyPr>
          <a:lstStyle/>
          <a:p>
            <a:r>
              <a:rPr lang="en-US" dirty="0"/>
              <a:t>“In this is love, not that we have loved God but that he loved us and sent his Son to be the </a:t>
            </a:r>
            <a:r>
              <a:rPr lang="en-US" b="1" dirty="0"/>
              <a:t>propitiation </a:t>
            </a:r>
            <a:r>
              <a:rPr lang="en-US" dirty="0"/>
              <a:t>(atoning sacrifice, NIV, NRSV)  for our sins.” (1 John 4:10)</a:t>
            </a:r>
          </a:p>
        </p:txBody>
      </p:sp>
      <p:sp>
        <p:nvSpPr>
          <p:cNvPr id="5" name="TextBox 4">
            <a:extLst>
              <a:ext uri="{FF2B5EF4-FFF2-40B4-BE49-F238E27FC236}">
                <a16:creationId xmlns:a16="http://schemas.microsoft.com/office/drawing/2014/main" id="{F2231957-49CA-FE45-81CF-E92AA76F9249}"/>
              </a:ext>
            </a:extLst>
          </p:cNvPr>
          <p:cNvSpPr txBox="1"/>
          <p:nvPr/>
        </p:nvSpPr>
        <p:spPr>
          <a:xfrm>
            <a:off x="245489" y="1666468"/>
            <a:ext cx="4002464" cy="1190902"/>
          </a:xfrm>
          <a:prstGeom prst="rect">
            <a:avLst/>
          </a:prstGeom>
          <a:solidFill>
            <a:schemeClr val="bg1"/>
          </a:solidFill>
          <a:ln w="38100">
            <a:solidFill>
              <a:schemeClr val="accent1"/>
            </a:solidFill>
          </a:ln>
        </p:spPr>
        <p:txBody>
          <a:bodyPr wrap="square" rtlCol="0">
            <a:spAutoFit/>
          </a:bodyPr>
          <a:lstStyle/>
          <a:p>
            <a:r>
              <a:rPr lang="en-US" dirty="0"/>
              <a:t>“He is the </a:t>
            </a:r>
            <a:r>
              <a:rPr lang="en-US" b="1" dirty="0"/>
              <a:t>propitiation</a:t>
            </a:r>
            <a:r>
              <a:rPr lang="en-US" dirty="0"/>
              <a:t> (atoning sacrifice, NIV, NRSV) for our sins, and not for ours only but also for the sins of the whole world..” (1 John 2:2)</a:t>
            </a:r>
          </a:p>
        </p:txBody>
      </p:sp>
      <p:sp>
        <p:nvSpPr>
          <p:cNvPr id="6" name="TextBox 5">
            <a:extLst>
              <a:ext uri="{FF2B5EF4-FFF2-40B4-BE49-F238E27FC236}">
                <a16:creationId xmlns:a16="http://schemas.microsoft.com/office/drawing/2014/main" id="{1091A7EB-820E-AA45-AEE0-ECCB42CCBF1E}"/>
              </a:ext>
            </a:extLst>
          </p:cNvPr>
          <p:cNvSpPr txBox="1"/>
          <p:nvPr/>
        </p:nvSpPr>
        <p:spPr>
          <a:xfrm>
            <a:off x="228600" y="4725812"/>
            <a:ext cx="4114800" cy="1477328"/>
          </a:xfrm>
          <a:prstGeom prst="rect">
            <a:avLst/>
          </a:prstGeom>
          <a:solidFill>
            <a:schemeClr val="bg1"/>
          </a:solidFill>
          <a:ln w="38100">
            <a:solidFill>
              <a:schemeClr val="accent1"/>
            </a:solidFill>
          </a:ln>
        </p:spPr>
        <p:txBody>
          <a:bodyPr wrap="square" rtlCol="0">
            <a:spAutoFit/>
          </a:bodyPr>
          <a:lstStyle/>
          <a:p>
            <a:r>
              <a:rPr lang="en-US" dirty="0"/>
              <a:t>“whom God put forward as </a:t>
            </a:r>
            <a:r>
              <a:rPr lang="en-US" b="1" dirty="0"/>
              <a:t>propitiation</a:t>
            </a:r>
            <a:r>
              <a:rPr lang="en-US" dirty="0"/>
              <a:t> by his blood, to be received by faith. This was to show God’s righteousness, because in his divine forbearance he had passed over former sins.” (Ro. 3:25)</a:t>
            </a:r>
          </a:p>
        </p:txBody>
      </p:sp>
      <p:sp>
        <p:nvSpPr>
          <p:cNvPr id="7" name="TextBox 6">
            <a:extLst>
              <a:ext uri="{FF2B5EF4-FFF2-40B4-BE49-F238E27FC236}">
                <a16:creationId xmlns:a16="http://schemas.microsoft.com/office/drawing/2014/main" id="{7B0FED52-CDB0-824A-9DFE-25925BE74CB0}"/>
              </a:ext>
            </a:extLst>
          </p:cNvPr>
          <p:cNvSpPr txBox="1"/>
          <p:nvPr/>
        </p:nvSpPr>
        <p:spPr>
          <a:xfrm>
            <a:off x="4533900" y="1656536"/>
            <a:ext cx="4345364" cy="1323439"/>
          </a:xfrm>
          <a:prstGeom prst="rect">
            <a:avLst/>
          </a:prstGeom>
          <a:solidFill>
            <a:schemeClr val="accent1"/>
          </a:solidFill>
        </p:spPr>
        <p:txBody>
          <a:bodyPr wrap="square" rtlCol="0">
            <a:spAutoFit/>
          </a:bodyPr>
          <a:lstStyle/>
          <a:p>
            <a:r>
              <a:rPr lang="en-US" sz="2000" b="1" dirty="0"/>
              <a:t>&lt;2434&gt; </a:t>
            </a:r>
            <a:r>
              <a:rPr lang="en-US" sz="2000" b="1" i="1" dirty="0"/>
              <a:t>hilasmos </a:t>
            </a:r>
            <a:r>
              <a:rPr lang="en-US" sz="2000" i="1" dirty="0"/>
              <a:t>-  </a:t>
            </a:r>
            <a:r>
              <a:rPr lang="en-US" sz="2000" dirty="0"/>
              <a:t>propitiation (of an angry god), atoning sacrifice…sin offering, atonement, i.e. (concretely) an expiator..</a:t>
            </a:r>
          </a:p>
        </p:txBody>
      </p:sp>
      <p:sp>
        <p:nvSpPr>
          <p:cNvPr id="9" name="TextBox 8">
            <a:extLst>
              <a:ext uri="{FF2B5EF4-FFF2-40B4-BE49-F238E27FC236}">
                <a16:creationId xmlns:a16="http://schemas.microsoft.com/office/drawing/2014/main" id="{09B30B0F-3197-2143-911B-D65F4A175380}"/>
              </a:ext>
            </a:extLst>
          </p:cNvPr>
          <p:cNvSpPr txBox="1"/>
          <p:nvPr/>
        </p:nvSpPr>
        <p:spPr>
          <a:xfrm>
            <a:off x="4533900" y="3171999"/>
            <a:ext cx="4307264" cy="3170099"/>
          </a:xfrm>
          <a:prstGeom prst="rect">
            <a:avLst/>
          </a:prstGeom>
          <a:solidFill>
            <a:schemeClr val="accent1"/>
          </a:solidFill>
        </p:spPr>
        <p:txBody>
          <a:bodyPr wrap="square" rtlCol="0">
            <a:spAutoFit/>
          </a:bodyPr>
          <a:lstStyle/>
          <a:p>
            <a:r>
              <a:rPr lang="en-US" sz="2000" dirty="0"/>
              <a:t>“Propitiation” assumes an estrangement between God and man because of sin.  It is the means by which Jesus Christ has caused God to no longer regard sin as a barrier between Himself and man.  “Propitiation” focuses on the means which reconciliation has come about rather than on the mere dismissal of sin.”  </a:t>
            </a:r>
            <a:r>
              <a:rPr lang="en-US" sz="1600" dirty="0"/>
              <a:t>--- Duane Warden, Ibid</a:t>
            </a:r>
          </a:p>
        </p:txBody>
      </p:sp>
    </p:spTree>
    <p:extLst>
      <p:ext uri="{BB962C8B-B14F-4D97-AF65-F5344CB8AC3E}">
        <p14:creationId xmlns:p14="http://schemas.microsoft.com/office/powerpoint/2010/main" val="996271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8349C-3A12-8041-953A-4CD90E19E055}"/>
              </a:ext>
            </a:extLst>
          </p:cNvPr>
          <p:cNvSpPr>
            <a:spLocks noGrp="1"/>
          </p:cNvSpPr>
          <p:nvPr>
            <p:ph type="title"/>
          </p:nvPr>
        </p:nvSpPr>
        <p:spPr/>
        <p:txBody>
          <a:bodyPr>
            <a:normAutofit/>
          </a:bodyPr>
          <a:lstStyle/>
          <a:p>
            <a:r>
              <a:rPr lang="en-US" sz="3200" dirty="0"/>
              <a:t>Conclusion</a:t>
            </a:r>
          </a:p>
        </p:txBody>
      </p:sp>
      <p:sp>
        <p:nvSpPr>
          <p:cNvPr id="3" name="Content Placeholder 2">
            <a:extLst>
              <a:ext uri="{FF2B5EF4-FFF2-40B4-BE49-F238E27FC236}">
                <a16:creationId xmlns:a16="http://schemas.microsoft.com/office/drawing/2014/main" id="{4E1D2FA7-D815-884C-8230-55E3607CD073}"/>
              </a:ext>
            </a:extLst>
          </p:cNvPr>
          <p:cNvSpPr>
            <a:spLocks noGrp="1"/>
          </p:cNvSpPr>
          <p:nvPr>
            <p:ph idx="1"/>
          </p:nvPr>
        </p:nvSpPr>
        <p:spPr/>
        <p:txBody>
          <a:bodyPr>
            <a:normAutofit/>
          </a:bodyPr>
          <a:lstStyle/>
          <a:p>
            <a:pPr marL="118872" indent="0">
              <a:buNone/>
            </a:pPr>
            <a:r>
              <a:rPr lang="en-US" sz="2400" dirty="0"/>
              <a:t>”Jesus is the divine Son of God, made flesh.  He is the One whom God sent to be the Savior of the world.  He saves us from our sins when we become Christians.  He continues to save us when we sin as Christians by saving us in His blood, and He will save us eternally, for “eternal life” is in Him.  He does require something of those of us who have been saved by Him.  We must hold to the truths which we have embraced.  We must keep His commandments.  We must love one another.  We must refuse to love the world…If you miss Christ, you will miss heaven! Salvation is through the Son!”  </a:t>
            </a:r>
            <a:r>
              <a:rPr lang="en-US" sz="1600" dirty="0"/>
              <a:t>--- Duane Warden, Ibid, page 136</a:t>
            </a:r>
          </a:p>
        </p:txBody>
      </p:sp>
    </p:spTree>
    <p:extLst>
      <p:ext uri="{BB962C8B-B14F-4D97-AF65-F5344CB8AC3E}">
        <p14:creationId xmlns:p14="http://schemas.microsoft.com/office/powerpoint/2010/main" val="1652144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nvPr>
        </p:nvGraphicFramePr>
        <p:xfrm>
          <a:off x="0" y="-12492"/>
          <a:ext cx="9372601" cy="6786066"/>
        </p:xfrm>
        <a:graphic>
          <a:graphicData uri="http://schemas.openxmlformats.org/drawingml/2006/table">
            <a:tbl>
              <a:tblPr firstRow="1" bandRow="1">
                <a:tableStyleId>{073A0DAA-6AF3-43AB-8588-CEC1D06C72B9}</a:tableStyleId>
              </a:tblPr>
              <a:tblGrid>
                <a:gridCol w="2093208">
                  <a:extLst>
                    <a:ext uri="{9D8B030D-6E8A-4147-A177-3AD203B41FA5}">
                      <a16:colId xmlns:a16="http://schemas.microsoft.com/office/drawing/2014/main" val="20000"/>
                    </a:ext>
                  </a:extLst>
                </a:gridCol>
                <a:gridCol w="3160637">
                  <a:extLst>
                    <a:ext uri="{9D8B030D-6E8A-4147-A177-3AD203B41FA5}">
                      <a16:colId xmlns:a16="http://schemas.microsoft.com/office/drawing/2014/main" val="20001"/>
                    </a:ext>
                  </a:extLst>
                </a:gridCol>
                <a:gridCol w="2384717">
                  <a:extLst>
                    <a:ext uri="{9D8B030D-6E8A-4147-A177-3AD203B41FA5}">
                      <a16:colId xmlns:a16="http://schemas.microsoft.com/office/drawing/2014/main" val="20002"/>
                    </a:ext>
                  </a:extLst>
                </a:gridCol>
                <a:gridCol w="648671">
                  <a:extLst>
                    <a:ext uri="{9D8B030D-6E8A-4147-A177-3AD203B41FA5}">
                      <a16:colId xmlns:a16="http://schemas.microsoft.com/office/drawing/2014/main" val="20003"/>
                    </a:ext>
                  </a:extLst>
                </a:gridCol>
                <a:gridCol w="1085368">
                  <a:extLst>
                    <a:ext uri="{9D8B030D-6E8A-4147-A177-3AD203B41FA5}">
                      <a16:colId xmlns:a16="http://schemas.microsoft.com/office/drawing/2014/main" val="20004"/>
                    </a:ext>
                  </a:extLst>
                </a:gridCol>
              </a:tblGrid>
              <a:tr h="570625">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38261">
                <a:tc>
                  <a:txBody>
                    <a:bodyPr/>
                    <a:lstStyle/>
                    <a:p>
                      <a:r>
                        <a:rPr lang="en-US" sz="1300" b="1"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Creation to</a:t>
                      </a:r>
                      <a:r>
                        <a:rPr lang="en-US" sz="1300" b="1" baseline="0" dirty="0"/>
                        <a:t> the Flood</a:t>
                      </a:r>
                      <a:endParaRPr lang="en-US" sz="1300" b="1" dirty="0"/>
                    </a:p>
                  </a:txBody>
                  <a:tcPr marL="68580" marR="68580" marT="34290" marB="34290">
                    <a:solidFill>
                      <a:schemeClr val="bg2"/>
                    </a:solidFill>
                  </a:tcPr>
                </a:tc>
                <a:tc>
                  <a:txBody>
                    <a:bodyPr/>
                    <a:lstStyle/>
                    <a:p>
                      <a:r>
                        <a:rPr lang="en-US" sz="1300" b="1" dirty="0"/>
                        <a:t>Gen. 1-7</a:t>
                      </a:r>
                    </a:p>
                  </a:txBody>
                  <a:tcPr marL="68580" marR="68580" marT="34290" marB="34290">
                    <a:solidFill>
                      <a:schemeClr val="bg2"/>
                    </a:solidFill>
                  </a:tcPr>
                </a:tc>
                <a:tc>
                  <a:txBody>
                    <a:bodyPr/>
                    <a:lstStyle/>
                    <a:p>
                      <a:pPr algn="ctr"/>
                      <a:r>
                        <a:rPr lang="en-US" sz="1300" b="1" dirty="0"/>
                        <a:t>1656</a:t>
                      </a:r>
                    </a:p>
                  </a:txBody>
                  <a:tcPr marL="68580" marR="68580" marT="34290" marB="34290">
                    <a:solidFill>
                      <a:schemeClr val="bg2"/>
                    </a:solidFill>
                  </a:tcPr>
                </a:tc>
                <a:tc>
                  <a:txBody>
                    <a:bodyPr/>
                    <a:lstStyle/>
                    <a:p>
                      <a:r>
                        <a:rPr lang="en-US" sz="1300" b="1" dirty="0"/>
                        <a:t>Adam</a:t>
                      </a:r>
                    </a:p>
                  </a:txBody>
                  <a:tcPr marL="68580" marR="68580" marT="34290" marB="34290">
                    <a:solidFill>
                      <a:schemeClr val="bg2"/>
                    </a:solidFill>
                  </a:tcPr>
                </a:tc>
                <a:extLst>
                  <a:ext uri="{0D108BD9-81ED-4DB2-BD59-A6C34878D82A}">
                    <a16:rowId xmlns:a16="http://schemas.microsoft.com/office/drawing/2014/main" val="10001"/>
                  </a:ext>
                </a:extLst>
              </a:tr>
              <a:tr h="338261">
                <a:tc>
                  <a:txBody>
                    <a:bodyPr/>
                    <a:lstStyle/>
                    <a:p>
                      <a:r>
                        <a:rPr lang="en-US" sz="1300" b="1" dirty="0"/>
                        <a:t>Postdiluvian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flood</a:t>
                      </a:r>
                      <a:r>
                        <a:rPr lang="en-US" sz="1300" b="1" baseline="0" dirty="0"/>
                        <a:t> to call of Abraham</a:t>
                      </a:r>
                      <a:endParaRPr lang="en-US" sz="1300" b="1" dirty="0"/>
                    </a:p>
                  </a:txBody>
                  <a:tcPr marL="68580" marR="68580" marT="34290" marB="34290">
                    <a:solidFill>
                      <a:schemeClr val="bg2"/>
                    </a:solidFill>
                  </a:tcPr>
                </a:tc>
                <a:tc>
                  <a:txBody>
                    <a:bodyPr/>
                    <a:lstStyle/>
                    <a:p>
                      <a:r>
                        <a:rPr lang="en-US" sz="1300" b="1" dirty="0"/>
                        <a:t>Gen. 8-!1</a:t>
                      </a:r>
                    </a:p>
                  </a:txBody>
                  <a:tcPr marL="68580" marR="68580" marT="34290" marB="34290">
                    <a:solidFill>
                      <a:schemeClr val="bg2"/>
                    </a:solidFill>
                  </a:tcPr>
                </a:tc>
                <a:tc>
                  <a:txBody>
                    <a:bodyPr/>
                    <a:lstStyle/>
                    <a:p>
                      <a:pPr algn="ctr"/>
                      <a:r>
                        <a:rPr lang="en-US" sz="1300" b="1" dirty="0"/>
                        <a:t>427</a:t>
                      </a:r>
                    </a:p>
                  </a:txBody>
                  <a:tcPr marL="68580" marR="68580" marT="34290" marB="34290">
                    <a:solidFill>
                      <a:schemeClr val="bg2"/>
                    </a:solidFill>
                  </a:tcPr>
                </a:tc>
                <a:tc>
                  <a:txBody>
                    <a:bodyPr/>
                    <a:lstStyle/>
                    <a:p>
                      <a:r>
                        <a:rPr lang="en-US" sz="1300" b="1" dirty="0"/>
                        <a:t>Noah</a:t>
                      </a:r>
                    </a:p>
                  </a:txBody>
                  <a:tcPr marL="68580" marR="68580" marT="34290" marB="34290">
                    <a:solidFill>
                      <a:schemeClr val="bg2"/>
                    </a:solidFill>
                  </a:tcPr>
                </a:tc>
                <a:extLst>
                  <a:ext uri="{0D108BD9-81ED-4DB2-BD59-A6C34878D82A}">
                    <a16:rowId xmlns:a16="http://schemas.microsoft.com/office/drawing/2014/main" val="10002"/>
                  </a:ext>
                </a:extLst>
              </a:tr>
              <a:tr h="463962">
                <a:tc>
                  <a:txBody>
                    <a:bodyPr/>
                    <a:lstStyle/>
                    <a:p>
                      <a:r>
                        <a:rPr lang="en-US" sz="1300" b="1" dirty="0"/>
                        <a:t>Patriarchal</a:t>
                      </a:r>
                      <a:r>
                        <a:rPr lang="en-US" sz="1300" b="1" baseline="0" dirty="0"/>
                        <a:t> </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call of</a:t>
                      </a:r>
                      <a:r>
                        <a:rPr lang="en-US" sz="1300" b="1" baseline="0" dirty="0"/>
                        <a:t> Abraham to Egyptian Bondage </a:t>
                      </a:r>
                      <a:endParaRPr lang="en-US" sz="1300" b="1" dirty="0"/>
                    </a:p>
                  </a:txBody>
                  <a:tcPr marL="68580" marR="68580" marT="34290" marB="34290">
                    <a:solidFill>
                      <a:schemeClr val="bg2"/>
                    </a:solidFill>
                  </a:tcPr>
                </a:tc>
                <a:tc>
                  <a:txBody>
                    <a:bodyPr/>
                    <a:lstStyle/>
                    <a:p>
                      <a:r>
                        <a:rPr lang="en-US" sz="1300" b="1" dirty="0"/>
                        <a:t>Gen. 12-45</a:t>
                      </a:r>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Abraham</a:t>
                      </a:r>
                    </a:p>
                  </a:txBody>
                  <a:tcPr marL="68580" marR="68580" marT="34290" marB="34290">
                    <a:solidFill>
                      <a:schemeClr val="bg2"/>
                    </a:solidFill>
                  </a:tcPr>
                </a:tc>
                <a:extLst>
                  <a:ext uri="{0D108BD9-81ED-4DB2-BD59-A6C34878D82A}">
                    <a16:rowId xmlns:a16="http://schemas.microsoft.com/office/drawing/2014/main" val="10003"/>
                  </a:ext>
                </a:extLst>
              </a:tr>
              <a:tr h="338261">
                <a:tc>
                  <a:txBody>
                    <a:bodyPr/>
                    <a:lstStyle/>
                    <a:p>
                      <a:r>
                        <a:rPr lang="en-US" sz="1300" b="1"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Egyptian Bondage to the Exodus</a:t>
                      </a:r>
                      <a:endParaRPr lang="en-US" sz="1300" b="1" dirty="0"/>
                    </a:p>
                  </a:txBody>
                  <a:tcPr marL="68580" marR="68580" marT="34290" marB="34290">
                    <a:solidFill>
                      <a:schemeClr val="bg2"/>
                    </a:solidFill>
                  </a:tcPr>
                </a:tc>
                <a:tc>
                  <a:txBody>
                    <a:bodyPr/>
                    <a:lstStyle/>
                    <a:p>
                      <a:r>
                        <a:rPr lang="en-US" sz="1300" b="1" dirty="0"/>
                        <a:t>Gen.</a:t>
                      </a:r>
                      <a:r>
                        <a:rPr lang="en-US" sz="1300" b="1" baseline="0" dirty="0"/>
                        <a:t> 46-Ex. 11</a:t>
                      </a:r>
                      <a:endParaRPr lang="en-US" sz="1300" b="1" dirty="0"/>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Joseph</a:t>
                      </a:r>
                    </a:p>
                  </a:txBody>
                  <a:tcPr marL="68580" marR="68580" marT="34290" marB="34290">
                    <a:solidFill>
                      <a:schemeClr val="bg2"/>
                    </a:solidFill>
                  </a:tcPr>
                </a:tc>
                <a:extLst>
                  <a:ext uri="{0D108BD9-81ED-4DB2-BD59-A6C34878D82A}">
                    <a16:rowId xmlns:a16="http://schemas.microsoft.com/office/drawing/2014/main" val="10004"/>
                  </a:ext>
                </a:extLst>
              </a:tr>
              <a:tr h="494385">
                <a:tc>
                  <a:txBody>
                    <a:bodyPr/>
                    <a:lstStyle/>
                    <a:p>
                      <a:r>
                        <a:rPr lang="en-US" sz="1400" b="1"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b="1" dirty="0"/>
                        <a:t>From Exodus to crossing of the Jordan</a:t>
                      </a:r>
                    </a:p>
                  </a:txBody>
                  <a:tcPr marL="68580" marR="68580" marT="34290" marB="34290">
                    <a:solidFill>
                      <a:schemeClr val="bg2"/>
                    </a:solidFill>
                  </a:tcPr>
                </a:tc>
                <a:tc>
                  <a:txBody>
                    <a:bodyPr/>
                    <a:lstStyle/>
                    <a:p>
                      <a:r>
                        <a:rPr lang="en-US" sz="1400" b="1" dirty="0"/>
                        <a:t>Ex.</a:t>
                      </a:r>
                      <a:r>
                        <a:rPr lang="en-US" sz="1400" b="1" baseline="0" dirty="0"/>
                        <a:t> 12-Deut. 34</a:t>
                      </a:r>
                      <a:endParaRPr lang="en-US" sz="1400" b="1" dirty="0"/>
                    </a:p>
                  </a:txBody>
                  <a:tcPr marL="68580" marR="68580" marT="34290" marB="34290">
                    <a:solidFill>
                      <a:schemeClr val="bg2"/>
                    </a:solidFill>
                  </a:tcPr>
                </a:tc>
                <a:tc>
                  <a:txBody>
                    <a:bodyPr/>
                    <a:lstStyle/>
                    <a:p>
                      <a:pPr algn="ctr"/>
                      <a:r>
                        <a:rPr lang="en-US" sz="1400" b="1" dirty="0"/>
                        <a:t>40</a:t>
                      </a:r>
                    </a:p>
                  </a:txBody>
                  <a:tcPr marL="68580" marR="68580" marT="34290" marB="34290">
                    <a:solidFill>
                      <a:schemeClr val="bg2"/>
                    </a:solidFill>
                  </a:tcPr>
                </a:tc>
                <a:tc>
                  <a:txBody>
                    <a:bodyPr/>
                    <a:lstStyle/>
                    <a:p>
                      <a:r>
                        <a:rPr lang="en-US" sz="1400" b="1" dirty="0"/>
                        <a:t>Moses</a:t>
                      </a:r>
                    </a:p>
                  </a:txBody>
                  <a:tcPr marL="68580" marR="68580" marT="34290" marB="34290">
                    <a:solidFill>
                      <a:schemeClr val="bg2"/>
                    </a:solidFill>
                  </a:tcPr>
                </a:tc>
                <a:extLst>
                  <a:ext uri="{0D108BD9-81ED-4DB2-BD59-A6C34878D82A}">
                    <a16:rowId xmlns:a16="http://schemas.microsoft.com/office/drawing/2014/main" val="10005"/>
                  </a:ext>
                </a:extLst>
              </a:tr>
              <a:tr h="338261">
                <a:tc>
                  <a:txBody>
                    <a:bodyPr/>
                    <a:lstStyle/>
                    <a:p>
                      <a:r>
                        <a:rPr lang="en-US" sz="1300" b="1" dirty="0"/>
                        <a:t>Conquest of Canaan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crossing of Jordan</a:t>
                      </a:r>
                      <a:r>
                        <a:rPr lang="en-US" sz="1300" b="1" baseline="0" dirty="0"/>
                        <a:t> to Joshua’s death</a:t>
                      </a:r>
                      <a:endParaRPr lang="en-US" sz="1300" b="1" dirty="0"/>
                    </a:p>
                  </a:txBody>
                  <a:tcPr marL="68580" marR="68580" marT="34290" marB="34290">
                    <a:solidFill>
                      <a:schemeClr val="bg2"/>
                    </a:solidFill>
                  </a:tcPr>
                </a:tc>
                <a:tc>
                  <a:txBody>
                    <a:bodyPr/>
                    <a:lstStyle/>
                    <a:p>
                      <a:r>
                        <a:rPr lang="en-US" sz="1300" b="1" dirty="0"/>
                        <a:t>Josh. 1-24</a:t>
                      </a:r>
                    </a:p>
                  </a:txBody>
                  <a:tcPr marL="68580" marR="68580" marT="34290" marB="34290">
                    <a:solidFill>
                      <a:schemeClr val="bg2"/>
                    </a:solidFill>
                  </a:tcPr>
                </a:tc>
                <a:tc>
                  <a:txBody>
                    <a:bodyPr/>
                    <a:lstStyle/>
                    <a:p>
                      <a:pPr algn="ctr"/>
                      <a:r>
                        <a:rPr lang="en-US" sz="1300" b="1" dirty="0"/>
                        <a:t>51</a:t>
                      </a:r>
                    </a:p>
                  </a:txBody>
                  <a:tcPr marL="68580" marR="68580" marT="34290" marB="34290">
                    <a:solidFill>
                      <a:schemeClr val="bg2"/>
                    </a:solidFill>
                  </a:tcPr>
                </a:tc>
                <a:tc>
                  <a:txBody>
                    <a:bodyPr/>
                    <a:lstStyle/>
                    <a:p>
                      <a:r>
                        <a:rPr lang="en-US" sz="1300" b="1" dirty="0"/>
                        <a:t>Joshua</a:t>
                      </a:r>
                    </a:p>
                  </a:txBody>
                  <a:tcPr marL="68580" marR="68580" marT="34290" marB="34290">
                    <a:solidFill>
                      <a:schemeClr val="bg2"/>
                    </a:solidFill>
                  </a:tcPr>
                </a:tc>
                <a:extLst>
                  <a:ext uri="{0D108BD9-81ED-4DB2-BD59-A6C34878D82A}">
                    <a16:rowId xmlns:a16="http://schemas.microsoft.com/office/drawing/2014/main" val="10006"/>
                  </a:ext>
                </a:extLst>
              </a:tr>
              <a:tr h="338261">
                <a:tc>
                  <a:txBody>
                    <a:bodyPr/>
                    <a:lstStyle/>
                    <a:p>
                      <a:r>
                        <a:rPr lang="en-US" sz="1300" b="1" dirty="0"/>
                        <a:t>Judges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Joshua to King Saul</a:t>
                      </a:r>
                    </a:p>
                  </a:txBody>
                  <a:tcPr marL="68580" marR="68580" marT="34290" marB="34290">
                    <a:solidFill>
                      <a:schemeClr val="bg2"/>
                    </a:solidFill>
                  </a:tcPr>
                </a:tc>
                <a:tc>
                  <a:txBody>
                    <a:bodyPr/>
                    <a:lstStyle/>
                    <a:p>
                      <a:r>
                        <a:rPr lang="en-US" sz="1300" b="1" dirty="0"/>
                        <a:t>Ju,</a:t>
                      </a:r>
                      <a:r>
                        <a:rPr lang="en-US" sz="1300" b="1" baseline="0" dirty="0"/>
                        <a:t> Ruth, 1 Sa. 1-9</a:t>
                      </a:r>
                      <a:endParaRPr lang="en-US" sz="1300" b="1" dirty="0"/>
                    </a:p>
                  </a:txBody>
                  <a:tcPr marL="68580" marR="68580" marT="34290" marB="34290">
                    <a:solidFill>
                      <a:schemeClr val="bg2"/>
                    </a:solidFill>
                  </a:tcPr>
                </a:tc>
                <a:tc>
                  <a:txBody>
                    <a:bodyPr/>
                    <a:lstStyle/>
                    <a:p>
                      <a:pPr algn="ctr"/>
                      <a:r>
                        <a:rPr lang="en-US" sz="1300" b="1" dirty="0"/>
                        <a:t>305</a:t>
                      </a:r>
                    </a:p>
                  </a:txBody>
                  <a:tcPr marL="68580" marR="68580" marT="34290" marB="34290">
                    <a:solidFill>
                      <a:schemeClr val="bg2"/>
                    </a:solidFill>
                  </a:tcPr>
                </a:tc>
                <a:tc>
                  <a:txBody>
                    <a:bodyPr/>
                    <a:lstStyle/>
                    <a:p>
                      <a:r>
                        <a:rPr lang="en-US" sz="1300" b="1" dirty="0"/>
                        <a:t>Samuel</a:t>
                      </a:r>
                    </a:p>
                  </a:txBody>
                  <a:tcPr marL="68580" marR="68580" marT="34290" marB="34290">
                    <a:solidFill>
                      <a:schemeClr val="bg2"/>
                    </a:solidFill>
                  </a:tcPr>
                </a:tc>
                <a:extLst>
                  <a:ext uri="{0D108BD9-81ED-4DB2-BD59-A6C34878D82A}">
                    <a16:rowId xmlns:a16="http://schemas.microsoft.com/office/drawing/2014/main" val="10007"/>
                  </a:ext>
                </a:extLst>
              </a:tr>
              <a:tr h="536122">
                <a:tc>
                  <a:txBody>
                    <a:bodyPr/>
                    <a:lstStyle/>
                    <a:p>
                      <a:r>
                        <a:rPr lang="en-US" sz="1300" b="1" dirty="0"/>
                        <a:t>The United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origin of kingdom to its division</a:t>
                      </a:r>
                      <a:endParaRPr lang="en-US" sz="1300" b="1" dirty="0"/>
                    </a:p>
                  </a:txBody>
                  <a:tcPr marL="68580" marR="68580" marT="34290" marB="34290">
                    <a:solidFill>
                      <a:schemeClr val="bg2"/>
                    </a:solidFill>
                  </a:tcPr>
                </a:tc>
                <a:tc>
                  <a:txBody>
                    <a:bodyPr/>
                    <a:lstStyle/>
                    <a:p>
                      <a:r>
                        <a:rPr lang="en-US" sz="1300" b="1" dirty="0"/>
                        <a:t>1 Sa. 9-1 Ki. 11; 1 Chr. 10, 2 Chr. 9</a:t>
                      </a:r>
                    </a:p>
                  </a:txBody>
                  <a:tcPr marL="68580" marR="68580" marT="34290" marB="34290">
                    <a:solidFill>
                      <a:schemeClr val="bg2"/>
                    </a:solidFill>
                  </a:tcPr>
                </a:tc>
                <a:tc>
                  <a:txBody>
                    <a:bodyPr/>
                    <a:lstStyle/>
                    <a:p>
                      <a:pPr algn="ctr"/>
                      <a:r>
                        <a:rPr lang="en-US" sz="1300" b="1" dirty="0"/>
                        <a:t>120</a:t>
                      </a:r>
                    </a:p>
                  </a:txBody>
                  <a:tcPr marL="68580" marR="68580" marT="34290" marB="34290">
                    <a:solidFill>
                      <a:schemeClr val="bg2"/>
                    </a:solidFill>
                  </a:tcPr>
                </a:tc>
                <a:tc>
                  <a:txBody>
                    <a:bodyPr/>
                    <a:lstStyle/>
                    <a:p>
                      <a:r>
                        <a:rPr lang="en-US" sz="1300" b="1" dirty="0"/>
                        <a:t>David</a:t>
                      </a:r>
                    </a:p>
                  </a:txBody>
                  <a:tcPr marL="68580" marR="68580" marT="34290" marB="34290">
                    <a:solidFill>
                      <a:schemeClr val="bg2"/>
                    </a:solidFill>
                  </a:tcPr>
                </a:tc>
                <a:extLst>
                  <a:ext uri="{0D108BD9-81ED-4DB2-BD59-A6C34878D82A}">
                    <a16:rowId xmlns:a16="http://schemas.microsoft.com/office/drawing/2014/main" val="10008"/>
                  </a:ext>
                </a:extLst>
              </a:tr>
              <a:tr h="354377">
                <a:tc>
                  <a:txBody>
                    <a:bodyPr/>
                    <a:lstStyle/>
                    <a:p>
                      <a:r>
                        <a:rPr lang="en-US" sz="1300" b="1" dirty="0"/>
                        <a:t>The Divided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division to the fall of Israel</a:t>
                      </a:r>
                      <a:endParaRPr lang="en-US" sz="1300" b="1" dirty="0"/>
                    </a:p>
                  </a:txBody>
                  <a:tcPr marL="68580" marR="68580" marT="34290" marB="34290">
                    <a:solidFill>
                      <a:schemeClr val="bg2"/>
                    </a:solidFill>
                  </a:tcPr>
                </a:tc>
                <a:tc>
                  <a:txBody>
                    <a:bodyPr/>
                    <a:lstStyle/>
                    <a:p>
                      <a:r>
                        <a:rPr lang="en-US" sz="1300" b="1" dirty="0"/>
                        <a:t>1 Ki. 12-2 Ki. 20; 2 Chr. 10-32</a:t>
                      </a:r>
                    </a:p>
                  </a:txBody>
                  <a:tcPr marL="68580" marR="68580" marT="34290" marB="34290">
                    <a:solidFill>
                      <a:schemeClr val="bg2"/>
                    </a:solidFill>
                  </a:tcPr>
                </a:tc>
                <a:tc>
                  <a:txBody>
                    <a:bodyPr/>
                    <a:lstStyle/>
                    <a:p>
                      <a:pPr algn="ctr"/>
                      <a:r>
                        <a:rPr lang="en-US" sz="1300" b="1" dirty="0"/>
                        <a:t>253</a:t>
                      </a:r>
                    </a:p>
                  </a:txBody>
                  <a:tcPr marL="68580" marR="68580" marT="34290" marB="34290">
                    <a:solidFill>
                      <a:schemeClr val="bg2"/>
                    </a:solidFill>
                  </a:tcPr>
                </a:tc>
                <a:tc>
                  <a:txBody>
                    <a:bodyPr/>
                    <a:lstStyle/>
                    <a:p>
                      <a:r>
                        <a:rPr lang="en-US" sz="1300" b="1" dirty="0"/>
                        <a:t>Elijah</a:t>
                      </a:r>
                    </a:p>
                  </a:txBody>
                  <a:tcPr marL="68580" marR="68580" marT="34290" marB="34290">
                    <a:solidFill>
                      <a:schemeClr val="bg2"/>
                    </a:solidFill>
                  </a:tcPr>
                </a:tc>
                <a:extLst>
                  <a:ext uri="{0D108BD9-81ED-4DB2-BD59-A6C34878D82A}">
                    <a16:rowId xmlns:a16="http://schemas.microsoft.com/office/drawing/2014/main" val="10009"/>
                  </a:ext>
                </a:extLst>
              </a:tr>
              <a:tr h="351222">
                <a:tc>
                  <a:txBody>
                    <a:bodyPr/>
                    <a:lstStyle/>
                    <a:p>
                      <a:r>
                        <a:rPr lang="en-US" sz="1300" b="1" dirty="0"/>
                        <a:t>Judah Alone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fall of Israel</a:t>
                      </a:r>
                      <a:r>
                        <a:rPr lang="en-US" sz="1300" b="1" baseline="0" dirty="0"/>
                        <a:t> to the fall of Judah</a:t>
                      </a:r>
                      <a:endParaRPr lang="en-US" sz="1300" b="1" dirty="0"/>
                    </a:p>
                  </a:txBody>
                  <a:tcPr marL="68580" marR="68580" marT="34290" marB="34290">
                    <a:solidFill>
                      <a:schemeClr val="bg2"/>
                    </a:solidFill>
                  </a:tcPr>
                </a:tc>
                <a:tc>
                  <a:txBody>
                    <a:bodyPr/>
                    <a:lstStyle/>
                    <a:p>
                      <a:r>
                        <a:rPr lang="en-US" sz="1300" b="1" dirty="0"/>
                        <a:t>2 Ki. 21-25; 2 Chr. 10-32</a:t>
                      </a:r>
                    </a:p>
                  </a:txBody>
                  <a:tcPr marL="68580" marR="68580" marT="34290" marB="34290">
                    <a:solidFill>
                      <a:schemeClr val="bg2"/>
                    </a:solidFill>
                  </a:tcPr>
                </a:tc>
                <a:tc>
                  <a:txBody>
                    <a:bodyPr/>
                    <a:lstStyle/>
                    <a:p>
                      <a:pPr algn="ctr"/>
                      <a:r>
                        <a:rPr lang="en-US" sz="1300" b="1" dirty="0"/>
                        <a:t>125</a:t>
                      </a:r>
                    </a:p>
                  </a:txBody>
                  <a:tcPr marL="68580" marR="68580" marT="34290" marB="34290">
                    <a:solidFill>
                      <a:schemeClr val="bg2"/>
                    </a:solidFill>
                  </a:tcPr>
                </a:tc>
                <a:tc>
                  <a:txBody>
                    <a:bodyPr/>
                    <a:lstStyle/>
                    <a:p>
                      <a:r>
                        <a:rPr lang="en-US" sz="1300" b="1" dirty="0"/>
                        <a:t>Josiah</a:t>
                      </a:r>
                    </a:p>
                  </a:txBody>
                  <a:tcPr marL="68580" marR="68580" marT="34290" marB="34290">
                    <a:solidFill>
                      <a:schemeClr val="bg2"/>
                    </a:solidFill>
                  </a:tcPr>
                </a:tc>
                <a:extLst>
                  <a:ext uri="{0D108BD9-81ED-4DB2-BD59-A6C34878D82A}">
                    <a16:rowId xmlns:a16="http://schemas.microsoft.com/office/drawing/2014/main" val="10010"/>
                  </a:ext>
                </a:extLst>
              </a:tr>
              <a:tr h="444213">
                <a:tc>
                  <a:txBody>
                    <a:bodyPr/>
                    <a:lstStyle/>
                    <a:p>
                      <a:r>
                        <a:rPr lang="en-US" sz="1300" b="1" dirty="0"/>
                        <a:t>Babylonian Captivity</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fall of Judah to</a:t>
                      </a:r>
                      <a:r>
                        <a:rPr lang="en-US" sz="1300" b="1" baseline="0" dirty="0"/>
                        <a:t> the return</a:t>
                      </a:r>
                      <a:endParaRPr lang="en-US" sz="1300" b="1" dirty="0"/>
                    </a:p>
                  </a:txBody>
                  <a:tcPr marL="68580" marR="68580" marT="34290" marB="34290">
                    <a:solidFill>
                      <a:schemeClr val="bg2"/>
                    </a:solidFill>
                  </a:tcPr>
                </a:tc>
                <a:tc>
                  <a:txBody>
                    <a:bodyPr/>
                    <a:lstStyle/>
                    <a:p>
                      <a:r>
                        <a:rPr lang="en-US" sz="1300" b="1" dirty="0"/>
                        <a:t>2 Ki. 25-8- 21;</a:t>
                      </a:r>
                      <a:r>
                        <a:rPr lang="en-US" sz="1300" b="1" baseline="0" dirty="0"/>
                        <a:t> Dan. 1-6; Ezekiel</a:t>
                      </a:r>
                      <a:endParaRPr lang="en-US" sz="1300" b="1" dirty="0"/>
                    </a:p>
                  </a:txBody>
                  <a:tcPr marL="68580" marR="68580" marT="34290" marB="34290">
                    <a:solidFill>
                      <a:schemeClr val="bg2"/>
                    </a:solidFill>
                  </a:tcPr>
                </a:tc>
                <a:tc>
                  <a:txBody>
                    <a:bodyPr/>
                    <a:lstStyle/>
                    <a:p>
                      <a:pPr algn="ctr"/>
                      <a:r>
                        <a:rPr lang="en-US" sz="1300" b="1" dirty="0"/>
                        <a:t>70</a:t>
                      </a:r>
                    </a:p>
                  </a:txBody>
                  <a:tcPr marL="68580" marR="68580" marT="34290" marB="34290">
                    <a:solidFill>
                      <a:schemeClr val="bg2"/>
                    </a:solidFill>
                  </a:tcPr>
                </a:tc>
                <a:tc>
                  <a:txBody>
                    <a:bodyPr/>
                    <a:lstStyle/>
                    <a:p>
                      <a:r>
                        <a:rPr lang="en-US" sz="1300" b="1" dirty="0"/>
                        <a:t>Daniel, Ezekiel</a:t>
                      </a:r>
                    </a:p>
                  </a:txBody>
                  <a:tcPr marL="68580" marR="68580" marT="34290" marB="34290">
                    <a:solidFill>
                      <a:schemeClr val="bg2"/>
                    </a:solidFill>
                  </a:tcPr>
                </a:tc>
                <a:extLst>
                  <a:ext uri="{0D108BD9-81ED-4DB2-BD59-A6C34878D82A}">
                    <a16:rowId xmlns:a16="http://schemas.microsoft.com/office/drawing/2014/main" val="10011"/>
                  </a:ext>
                </a:extLst>
              </a:tr>
              <a:tr h="338261">
                <a:tc>
                  <a:txBody>
                    <a:bodyPr/>
                    <a:lstStyle/>
                    <a:p>
                      <a:r>
                        <a:rPr lang="en-US" sz="1300" b="1" dirty="0"/>
                        <a:t>Restoration of the Jews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return to end of OT history</a:t>
                      </a:r>
                      <a:endParaRPr lang="en-US" sz="1300" b="1" dirty="0"/>
                    </a:p>
                  </a:txBody>
                  <a:tcPr marL="68580" marR="68580" marT="34290" marB="34290">
                    <a:solidFill>
                      <a:schemeClr val="bg2"/>
                    </a:solidFill>
                  </a:tcPr>
                </a:tc>
                <a:tc>
                  <a:txBody>
                    <a:bodyPr/>
                    <a:lstStyle/>
                    <a:p>
                      <a:r>
                        <a:rPr lang="en-US" sz="1300" b="1" dirty="0"/>
                        <a:t>Ezra, Nehemiah</a:t>
                      </a:r>
                    </a:p>
                  </a:txBody>
                  <a:tcPr marL="68580" marR="68580" marT="34290" marB="34290">
                    <a:solidFill>
                      <a:schemeClr val="bg2"/>
                    </a:solidFill>
                  </a:tcPr>
                </a:tc>
                <a:tc>
                  <a:txBody>
                    <a:bodyPr/>
                    <a:lstStyle/>
                    <a:p>
                      <a:pPr algn="ctr"/>
                      <a:r>
                        <a:rPr lang="en-US" sz="1300" b="1" dirty="0"/>
                        <a:t>92</a:t>
                      </a:r>
                    </a:p>
                  </a:txBody>
                  <a:tcPr marL="68580" marR="68580" marT="34290" marB="34290">
                    <a:solidFill>
                      <a:schemeClr val="bg2"/>
                    </a:solidFill>
                  </a:tcPr>
                </a:tc>
                <a:tc>
                  <a:txBody>
                    <a:bodyPr/>
                    <a:lstStyle/>
                    <a:p>
                      <a:r>
                        <a:rPr lang="en-US" sz="1300" b="1" dirty="0"/>
                        <a:t>Ezra</a:t>
                      </a:r>
                    </a:p>
                  </a:txBody>
                  <a:tcPr marL="68580" marR="68580" marT="34290" marB="34290">
                    <a:solidFill>
                      <a:schemeClr val="bg2"/>
                    </a:solidFill>
                  </a:tcPr>
                </a:tc>
                <a:extLst>
                  <a:ext uri="{0D108BD9-81ED-4DB2-BD59-A6C34878D82A}">
                    <a16:rowId xmlns:a16="http://schemas.microsoft.com/office/drawing/2014/main" val="10012"/>
                  </a:ext>
                </a:extLst>
              </a:tr>
              <a:tr h="536589">
                <a:tc>
                  <a:txBody>
                    <a:bodyPr/>
                    <a:lstStyle/>
                    <a:p>
                      <a:r>
                        <a:rPr lang="en-US" sz="1300" b="1" dirty="0"/>
                        <a:t>Between the Testaments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From end</a:t>
                      </a:r>
                      <a:r>
                        <a:rPr lang="en-US" sz="1300" b="1" baseline="0" dirty="0"/>
                        <a:t> of OT to the beginning of the NT</a:t>
                      </a:r>
                      <a:endParaRPr lang="en-US" sz="1300" b="1" dirty="0"/>
                    </a:p>
                    <a:p>
                      <a:endParaRPr lang="en-US" sz="600" b="1" dirty="0"/>
                    </a:p>
                  </a:txBody>
                  <a:tcPr marL="68580" marR="68580" marT="34290" marB="34290">
                    <a:solidFill>
                      <a:schemeClr val="bg2"/>
                    </a:solidFill>
                  </a:tcPr>
                </a:tc>
                <a:tc>
                  <a:txBody>
                    <a:bodyPr/>
                    <a:lstStyle/>
                    <a:p>
                      <a:r>
                        <a:rPr lang="en-US" sz="1300" b="1" dirty="0"/>
                        <a:t>None</a:t>
                      </a:r>
                    </a:p>
                  </a:txBody>
                  <a:tcPr marL="68580" marR="68580" marT="34290" marB="34290">
                    <a:solidFill>
                      <a:schemeClr val="bg2"/>
                    </a:solidFill>
                  </a:tcPr>
                </a:tc>
                <a:tc>
                  <a:txBody>
                    <a:bodyPr/>
                    <a:lstStyle/>
                    <a:p>
                      <a:pPr algn="ctr"/>
                      <a:r>
                        <a:rPr lang="en-US" sz="1300" b="1" dirty="0"/>
                        <a:t>400</a:t>
                      </a:r>
                    </a:p>
                  </a:txBody>
                  <a:tcPr marL="68580" marR="68580" marT="34290" marB="34290">
                    <a:solidFill>
                      <a:schemeClr val="bg2"/>
                    </a:solidFill>
                  </a:tcPr>
                </a:tc>
                <a:tc>
                  <a:txBody>
                    <a:bodyPr/>
                    <a:lstStyle/>
                    <a:p>
                      <a:r>
                        <a:rPr lang="en-US" sz="1300" b="1" dirty="0"/>
                        <a:t>Judas Maccabee</a:t>
                      </a:r>
                    </a:p>
                  </a:txBody>
                  <a:tcPr marL="68580" marR="68580" marT="34290" marB="34290">
                    <a:solidFill>
                      <a:schemeClr val="bg2"/>
                    </a:solidFill>
                  </a:tcPr>
                </a:tc>
                <a:extLst>
                  <a:ext uri="{0D108BD9-81ED-4DB2-BD59-A6C34878D82A}">
                    <a16:rowId xmlns:a16="http://schemas.microsoft.com/office/drawing/2014/main" val="10013"/>
                  </a:ext>
                </a:extLst>
              </a:tr>
              <a:tr h="518720">
                <a:tc>
                  <a:txBody>
                    <a:bodyPr/>
                    <a:lstStyle/>
                    <a:p>
                      <a:r>
                        <a:rPr lang="en-US" sz="1300" b="1" dirty="0"/>
                        <a:t>Life of Christ</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birth of Jesus to ascension</a:t>
                      </a:r>
                    </a:p>
                  </a:txBody>
                  <a:tcPr marL="68580" marR="68580" marT="34290" marB="34290">
                    <a:solidFill>
                      <a:schemeClr val="bg2"/>
                    </a:solidFill>
                  </a:tcPr>
                </a:tc>
                <a:tc>
                  <a:txBody>
                    <a:bodyPr/>
                    <a:lstStyle/>
                    <a:p>
                      <a:r>
                        <a:rPr lang="en-US" sz="1300" b="1" dirty="0"/>
                        <a:t>Mt-Jhn 21; Acts1</a:t>
                      </a:r>
                    </a:p>
                  </a:txBody>
                  <a:tcPr marL="68580" marR="68580" marT="34290" marB="34290">
                    <a:solidFill>
                      <a:schemeClr val="bg2"/>
                    </a:solidFill>
                  </a:tcPr>
                </a:tc>
                <a:tc>
                  <a:txBody>
                    <a:bodyPr/>
                    <a:lstStyle/>
                    <a:p>
                      <a:pPr algn="ctr"/>
                      <a:r>
                        <a:rPr lang="en-US" sz="1300" b="1" dirty="0"/>
                        <a:t>34</a:t>
                      </a:r>
                    </a:p>
                  </a:txBody>
                  <a:tcPr marL="68580" marR="68580" marT="34290" marB="34290">
                    <a:solidFill>
                      <a:schemeClr val="bg2"/>
                    </a:solidFill>
                  </a:tcPr>
                </a:tc>
                <a:tc>
                  <a:txBody>
                    <a:bodyPr/>
                    <a:lstStyle/>
                    <a:p>
                      <a:r>
                        <a:rPr lang="en-US" sz="1300" b="1" dirty="0"/>
                        <a:t>Jesus</a:t>
                      </a:r>
                    </a:p>
                  </a:txBody>
                  <a:tcPr marL="68580" marR="68580" marT="34290" marB="34290">
                    <a:solidFill>
                      <a:schemeClr val="bg2"/>
                    </a:solidFill>
                  </a:tcPr>
                </a:tc>
                <a:extLst>
                  <a:ext uri="{0D108BD9-81ED-4DB2-BD59-A6C34878D82A}">
                    <a16:rowId xmlns:a16="http://schemas.microsoft.com/office/drawing/2014/main" val="10014"/>
                  </a:ext>
                </a:extLst>
              </a:tr>
              <a:tr h="463962">
                <a:tc>
                  <a:txBody>
                    <a:bodyPr/>
                    <a:lstStyle/>
                    <a:p>
                      <a:r>
                        <a:rPr lang="en-US" sz="1300" b="1" dirty="0"/>
                        <a:t>The Church</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dirty="0"/>
                        <a:t>From ascension to death of John (96 AD approx.)</a:t>
                      </a:r>
                    </a:p>
                  </a:txBody>
                  <a:tcPr marL="68580" marR="68580" marT="34290" marB="34290">
                    <a:solidFill>
                      <a:srgbClr val="FFFF00"/>
                    </a:solidFill>
                  </a:tcPr>
                </a:tc>
                <a:tc>
                  <a:txBody>
                    <a:bodyPr/>
                    <a:lstStyle/>
                    <a:p>
                      <a:r>
                        <a:rPr lang="en-US" sz="1300" b="1" dirty="0"/>
                        <a:t>Acts 2-Revelation</a:t>
                      </a:r>
                    </a:p>
                  </a:txBody>
                  <a:tcPr marL="68580" marR="68580" marT="34290" marB="34290">
                    <a:solidFill>
                      <a:srgbClr val="FFFF00"/>
                    </a:solidFill>
                  </a:tcPr>
                </a:tc>
                <a:tc>
                  <a:txBody>
                    <a:bodyPr/>
                    <a:lstStyle/>
                    <a:p>
                      <a:pPr algn="ctr"/>
                      <a:r>
                        <a:rPr lang="en-US" sz="1300" b="1" dirty="0"/>
                        <a:t>70</a:t>
                      </a:r>
                    </a:p>
                  </a:txBody>
                  <a:tcPr marL="68580" marR="68580" marT="34290" marB="34290">
                    <a:solidFill>
                      <a:srgbClr val="FFFF00"/>
                    </a:solidFill>
                  </a:tcPr>
                </a:tc>
                <a:tc>
                  <a:txBody>
                    <a:bodyPr/>
                    <a:lstStyle/>
                    <a:p>
                      <a:r>
                        <a:rPr lang="en-US" sz="1300" b="1" dirty="0"/>
                        <a:t>Paul</a:t>
                      </a:r>
                    </a:p>
                  </a:txBody>
                  <a:tcPr marL="68580" marR="68580" marT="34290" marB="34290">
                    <a:solidFill>
                      <a:srgbClr val="FFFF00"/>
                    </a:solidFill>
                  </a:tcPr>
                </a:tc>
                <a:extLst>
                  <a:ext uri="{0D108BD9-81ED-4DB2-BD59-A6C34878D82A}">
                    <a16:rowId xmlns:a16="http://schemas.microsoft.com/office/drawing/2014/main" val="10015"/>
                  </a:ext>
                </a:extLst>
              </a:tr>
            </a:tbl>
          </a:graphicData>
        </a:graphic>
      </p:graphicFrame>
      <p:sp>
        <p:nvSpPr>
          <p:cNvPr id="2" name="Date Placeholder 1">
            <a:extLst>
              <a:ext uri="{FF2B5EF4-FFF2-40B4-BE49-F238E27FC236}">
                <a16:creationId xmlns:a16="http://schemas.microsoft.com/office/drawing/2014/main" id="{67E5FDD8-E185-934F-AC80-0D1829A9C223}"/>
              </a:ext>
            </a:extLst>
          </p:cNvPr>
          <p:cNvSpPr>
            <a:spLocks noGrp="1"/>
          </p:cNvSpPr>
          <p:nvPr>
            <p:ph type="dt" sz="half" idx="10"/>
          </p:nvPr>
        </p:nvSpPr>
        <p:spPr/>
        <p:txBody>
          <a:bodyPr/>
          <a:lstStyle/>
          <a:p>
            <a:endParaRPr lang="en-US" dirty="0"/>
          </a:p>
        </p:txBody>
      </p:sp>
      <p:sp>
        <p:nvSpPr>
          <p:cNvPr id="4" name="Slide Number Placeholder 3">
            <a:extLst>
              <a:ext uri="{FF2B5EF4-FFF2-40B4-BE49-F238E27FC236}">
                <a16:creationId xmlns:a16="http://schemas.microsoft.com/office/drawing/2014/main" id="{7052EBA4-FC9B-FC42-884F-8FFE464FC324}"/>
              </a:ext>
            </a:extLst>
          </p:cNvPr>
          <p:cNvSpPr>
            <a:spLocks noGrp="1"/>
          </p:cNvSpPr>
          <p:nvPr>
            <p:ph type="sldNum" sz="quarter" idx="12"/>
          </p:nvPr>
        </p:nvSpPr>
        <p:spPr/>
        <p:txBody>
          <a:bodyPr/>
          <a:lstStyle/>
          <a:p>
            <a:fld id="{3F2CC1A4-3628-4009-A3B0-E0FB77C012B6}" type="slidenum">
              <a:rPr lang="en-US" smtClean="0"/>
              <a:pPr/>
              <a:t>3</a:t>
            </a:fld>
            <a:endParaRPr lang="en-US" dirty="0"/>
          </a:p>
        </p:txBody>
      </p:sp>
    </p:spTree>
    <p:extLst>
      <p:ext uri="{BB962C8B-B14F-4D97-AF65-F5344CB8AC3E}">
        <p14:creationId xmlns:p14="http://schemas.microsoft.com/office/powerpoint/2010/main" val="2783250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D33EFE-BD42-BF4C-9675-76C4906B3D75}"/>
              </a:ext>
            </a:extLst>
          </p:cNvPr>
          <p:cNvSpPr txBox="1"/>
          <p:nvPr/>
        </p:nvSpPr>
        <p:spPr>
          <a:xfrm>
            <a:off x="1447800" y="117693"/>
            <a:ext cx="2057400" cy="6740307"/>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Matthew</a:t>
            </a:r>
          </a:p>
          <a:p>
            <a:r>
              <a:rPr lang="en-US" sz="1600" b="1" dirty="0">
                <a:latin typeface="Arial" panose="020B0604020202020204" pitchFamily="34" charset="0"/>
                <a:cs typeface="Arial" panose="020B0604020202020204" pitchFamily="34" charset="0"/>
              </a:rPr>
              <a:t>Mark</a:t>
            </a:r>
          </a:p>
          <a:p>
            <a:r>
              <a:rPr lang="en-US" sz="1600" b="1" dirty="0">
                <a:latin typeface="Arial" panose="020B0604020202020204" pitchFamily="34" charset="0"/>
                <a:cs typeface="Arial" panose="020B0604020202020204" pitchFamily="34" charset="0"/>
              </a:rPr>
              <a:t>Luke </a:t>
            </a:r>
          </a:p>
          <a:p>
            <a:r>
              <a:rPr lang="en-US" sz="1600" b="1" dirty="0">
                <a:latin typeface="Arial" panose="020B0604020202020204" pitchFamily="34" charset="0"/>
                <a:cs typeface="Arial" panose="020B0604020202020204" pitchFamily="34" charset="0"/>
              </a:rPr>
              <a:t>John</a:t>
            </a:r>
          </a:p>
          <a:p>
            <a:r>
              <a:rPr lang="en-US" sz="1600" b="1" dirty="0">
                <a:latin typeface="Arial" panose="020B0604020202020204" pitchFamily="34" charset="0"/>
                <a:cs typeface="Arial" panose="020B0604020202020204" pitchFamily="34" charset="0"/>
              </a:rPr>
              <a:t>Acts</a:t>
            </a:r>
          </a:p>
          <a:p>
            <a:r>
              <a:rPr lang="en-US" sz="1600" b="1" dirty="0">
                <a:latin typeface="Arial" panose="020B0604020202020204" pitchFamily="34" charset="0"/>
                <a:cs typeface="Arial" panose="020B0604020202020204" pitchFamily="34" charset="0"/>
              </a:rPr>
              <a:t>Romans</a:t>
            </a:r>
          </a:p>
          <a:p>
            <a:r>
              <a:rPr lang="en-US" sz="1600" b="1" dirty="0">
                <a:latin typeface="Arial" panose="020B0604020202020204" pitchFamily="34" charset="0"/>
                <a:cs typeface="Arial" panose="020B0604020202020204" pitchFamily="34" charset="0"/>
              </a:rPr>
              <a:t>1 Corinthians</a:t>
            </a:r>
          </a:p>
          <a:p>
            <a:r>
              <a:rPr lang="en-US" sz="1600" b="1" dirty="0">
                <a:latin typeface="Arial" panose="020B0604020202020204" pitchFamily="34" charset="0"/>
                <a:cs typeface="Arial" panose="020B0604020202020204" pitchFamily="34" charset="0"/>
              </a:rPr>
              <a:t>2 Corinthians</a:t>
            </a:r>
          </a:p>
          <a:p>
            <a:r>
              <a:rPr lang="en-US" sz="1600" b="1" dirty="0">
                <a:latin typeface="Arial" panose="020B0604020202020204" pitchFamily="34" charset="0"/>
                <a:cs typeface="Arial" panose="020B0604020202020204" pitchFamily="34" charset="0"/>
              </a:rPr>
              <a:t>Galatians</a:t>
            </a:r>
          </a:p>
          <a:p>
            <a:r>
              <a:rPr lang="en-US" sz="1600" b="1" dirty="0">
                <a:latin typeface="Arial" panose="020B0604020202020204" pitchFamily="34" charset="0"/>
                <a:cs typeface="Arial" panose="020B0604020202020204" pitchFamily="34" charset="0"/>
              </a:rPr>
              <a:t>Ephesians</a:t>
            </a:r>
          </a:p>
          <a:p>
            <a:r>
              <a:rPr lang="en-US" sz="1600" b="1" dirty="0">
                <a:latin typeface="Arial" panose="020B0604020202020204" pitchFamily="34" charset="0"/>
                <a:cs typeface="Arial" panose="020B0604020202020204" pitchFamily="34" charset="0"/>
              </a:rPr>
              <a:t>Philippians</a:t>
            </a:r>
          </a:p>
          <a:p>
            <a:r>
              <a:rPr lang="en-US" sz="1600" b="1" dirty="0">
                <a:latin typeface="Arial" panose="020B0604020202020204" pitchFamily="34" charset="0"/>
                <a:cs typeface="Arial" panose="020B0604020202020204" pitchFamily="34" charset="0"/>
              </a:rPr>
              <a:t>Colossians</a:t>
            </a:r>
          </a:p>
          <a:p>
            <a:r>
              <a:rPr lang="en-US" sz="1600" b="1" dirty="0">
                <a:latin typeface="Arial" panose="020B0604020202020204" pitchFamily="34" charset="0"/>
                <a:cs typeface="Arial" panose="020B0604020202020204" pitchFamily="34" charset="0"/>
              </a:rPr>
              <a:t>1 Thessalonians</a:t>
            </a:r>
          </a:p>
          <a:p>
            <a:r>
              <a:rPr lang="en-US" sz="1600" b="1" dirty="0">
                <a:latin typeface="Arial" panose="020B0604020202020204" pitchFamily="34" charset="0"/>
                <a:cs typeface="Arial" panose="020B0604020202020204" pitchFamily="34" charset="0"/>
              </a:rPr>
              <a:t>2 Thessalonians</a:t>
            </a:r>
          </a:p>
          <a:p>
            <a:r>
              <a:rPr lang="en-US" sz="1600" b="1" dirty="0">
                <a:latin typeface="Arial" panose="020B0604020202020204" pitchFamily="34" charset="0"/>
                <a:cs typeface="Arial" panose="020B0604020202020204" pitchFamily="34" charset="0"/>
              </a:rPr>
              <a:t>1 Timothy</a:t>
            </a:r>
          </a:p>
          <a:p>
            <a:r>
              <a:rPr lang="en-US" sz="1600" b="1" dirty="0">
                <a:latin typeface="Arial" panose="020B0604020202020204" pitchFamily="34" charset="0"/>
                <a:cs typeface="Arial" panose="020B0604020202020204" pitchFamily="34" charset="0"/>
              </a:rPr>
              <a:t>2 Timothy</a:t>
            </a:r>
          </a:p>
          <a:p>
            <a:r>
              <a:rPr lang="en-US" sz="1600" b="1" dirty="0">
                <a:latin typeface="Arial" panose="020B0604020202020204" pitchFamily="34" charset="0"/>
                <a:cs typeface="Arial" panose="020B0604020202020204" pitchFamily="34" charset="0"/>
              </a:rPr>
              <a:t>Titus</a:t>
            </a:r>
          </a:p>
          <a:p>
            <a:r>
              <a:rPr lang="en-US" sz="1600" b="1" dirty="0">
                <a:latin typeface="Arial" panose="020B0604020202020204" pitchFamily="34" charset="0"/>
                <a:cs typeface="Arial" panose="020B0604020202020204" pitchFamily="34" charset="0"/>
              </a:rPr>
              <a:t>Philemon </a:t>
            </a:r>
          </a:p>
          <a:p>
            <a:r>
              <a:rPr lang="en-US" sz="1600" b="1" dirty="0">
                <a:latin typeface="Arial" panose="020B0604020202020204" pitchFamily="34" charset="0"/>
                <a:cs typeface="Arial" panose="020B0604020202020204" pitchFamily="34" charset="0"/>
              </a:rPr>
              <a:t>Hebrews</a:t>
            </a:r>
          </a:p>
          <a:p>
            <a:r>
              <a:rPr lang="en-US" sz="1600" b="1" dirty="0">
                <a:latin typeface="Arial" panose="020B0604020202020204" pitchFamily="34" charset="0"/>
                <a:cs typeface="Arial" panose="020B0604020202020204" pitchFamily="34" charset="0"/>
              </a:rPr>
              <a:t>James</a:t>
            </a:r>
          </a:p>
          <a:p>
            <a:r>
              <a:rPr lang="en-US" sz="1600" b="1" dirty="0">
                <a:latin typeface="Arial" panose="020B0604020202020204" pitchFamily="34" charset="0"/>
                <a:cs typeface="Arial" panose="020B0604020202020204" pitchFamily="34" charset="0"/>
              </a:rPr>
              <a:t>1 Peter</a:t>
            </a:r>
          </a:p>
          <a:p>
            <a:r>
              <a:rPr lang="en-US" sz="1600" b="1" dirty="0">
                <a:latin typeface="Arial" panose="020B0604020202020204" pitchFamily="34" charset="0"/>
                <a:cs typeface="Arial" panose="020B0604020202020204" pitchFamily="34" charset="0"/>
              </a:rPr>
              <a:t>2 Peter</a:t>
            </a:r>
          </a:p>
          <a:p>
            <a:r>
              <a:rPr lang="en-US" sz="1600" b="1" dirty="0">
                <a:latin typeface="Arial" panose="020B0604020202020204" pitchFamily="34" charset="0"/>
                <a:cs typeface="Arial" panose="020B0604020202020204" pitchFamily="34" charset="0"/>
              </a:rPr>
              <a:t>1 John</a:t>
            </a:r>
          </a:p>
          <a:p>
            <a:r>
              <a:rPr lang="en-US" sz="1600" b="1" dirty="0">
                <a:latin typeface="Arial" panose="020B0604020202020204" pitchFamily="34" charset="0"/>
                <a:cs typeface="Arial" panose="020B0604020202020204" pitchFamily="34" charset="0"/>
              </a:rPr>
              <a:t>2 John</a:t>
            </a:r>
          </a:p>
          <a:p>
            <a:r>
              <a:rPr lang="en-US" sz="1600" b="1" dirty="0">
                <a:latin typeface="Arial" panose="020B0604020202020204" pitchFamily="34" charset="0"/>
                <a:cs typeface="Arial" panose="020B0604020202020204" pitchFamily="34" charset="0"/>
              </a:rPr>
              <a:t>3 John</a:t>
            </a:r>
          </a:p>
          <a:p>
            <a:r>
              <a:rPr lang="en-US" sz="1600" b="1" dirty="0">
                <a:latin typeface="Arial" panose="020B0604020202020204" pitchFamily="34" charset="0"/>
                <a:cs typeface="Arial" panose="020B0604020202020204" pitchFamily="34" charset="0"/>
              </a:rPr>
              <a:t>Jude</a:t>
            </a:r>
          </a:p>
          <a:p>
            <a:r>
              <a:rPr lang="en-US" sz="1600" b="1" dirty="0">
                <a:latin typeface="Arial" panose="020B0604020202020204" pitchFamily="34" charset="0"/>
                <a:cs typeface="Arial" panose="020B0604020202020204" pitchFamily="34" charset="0"/>
              </a:rPr>
              <a:t>Revelation</a:t>
            </a:r>
          </a:p>
        </p:txBody>
      </p:sp>
      <p:sp>
        <p:nvSpPr>
          <p:cNvPr id="4" name="TextBox 3">
            <a:extLst>
              <a:ext uri="{FF2B5EF4-FFF2-40B4-BE49-F238E27FC236}">
                <a16:creationId xmlns:a16="http://schemas.microsoft.com/office/drawing/2014/main" id="{94FAC7AB-4D08-0F40-BB9F-C5E491FC73EC}"/>
              </a:ext>
            </a:extLst>
          </p:cNvPr>
          <p:cNvSpPr txBox="1"/>
          <p:nvPr/>
        </p:nvSpPr>
        <p:spPr>
          <a:xfrm>
            <a:off x="6019800" y="125290"/>
            <a:ext cx="3094828" cy="7471373"/>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James	          	50 AD	</a:t>
            </a:r>
          </a:p>
          <a:p>
            <a:r>
              <a:rPr lang="en-US" sz="1600" b="1" dirty="0">
                <a:latin typeface="Arial" panose="020B0604020202020204" pitchFamily="34" charset="0"/>
                <a:cs typeface="Arial" panose="020B0604020202020204" pitchFamily="34" charset="0"/>
              </a:rPr>
              <a:t>Mark		50 AD</a:t>
            </a:r>
          </a:p>
          <a:p>
            <a:r>
              <a:rPr lang="en-US" sz="1600" b="1" dirty="0">
                <a:latin typeface="Arial" panose="020B0604020202020204" pitchFamily="34" charset="0"/>
                <a:cs typeface="Arial" panose="020B0604020202020204" pitchFamily="34" charset="0"/>
              </a:rPr>
              <a:t>1 Thessalonians	52 AD</a:t>
            </a:r>
          </a:p>
          <a:p>
            <a:r>
              <a:rPr lang="en-US" sz="1600" b="1" dirty="0">
                <a:latin typeface="Arial" panose="020B0604020202020204" pitchFamily="34" charset="0"/>
                <a:cs typeface="Arial" panose="020B0604020202020204" pitchFamily="34" charset="0"/>
              </a:rPr>
              <a:t>2 Thessalonians	52 AD</a:t>
            </a:r>
          </a:p>
          <a:p>
            <a:r>
              <a:rPr lang="en-US" sz="1600" b="1" dirty="0">
                <a:latin typeface="Arial" panose="020B0604020202020204" pitchFamily="34" charset="0"/>
                <a:cs typeface="Arial" panose="020B0604020202020204" pitchFamily="34" charset="0"/>
              </a:rPr>
              <a:t>1 Corinthians	57 AD</a:t>
            </a:r>
          </a:p>
          <a:p>
            <a:r>
              <a:rPr lang="en-US" sz="1600" b="1" dirty="0">
                <a:latin typeface="Arial" panose="020B0604020202020204" pitchFamily="34" charset="0"/>
                <a:cs typeface="Arial" panose="020B0604020202020204" pitchFamily="34" charset="0"/>
              </a:rPr>
              <a:t>2 Corinthians	57 AD</a:t>
            </a:r>
          </a:p>
          <a:p>
            <a:r>
              <a:rPr lang="en-US" sz="1600" b="1" dirty="0">
                <a:latin typeface="Arial" panose="020B0604020202020204" pitchFamily="34" charset="0"/>
                <a:cs typeface="Arial" panose="020B0604020202020204" pitchFamily="34" charset="0"/>
              </a:rPr>
              <a:t>Galatians	58 AD</a:t>
            </a:r>
          </a:p>
          <a:p>
            <a:r>
              <a:rPr lang="en-US" sz="1600" b="1" dirty="0">
                <a:latin typeface="Arial" panose="020B0604020202020204" pitchFamily="34" charset="0"/>
                <a:cs typeface="Arial" panose="020B0604020202020204" pitchFamily="34" charset="0"/>
              </a:rPr>
              <a:t>Romans		58 AD</a:t>
            </a:r>
          </a:p>
          <a:p>
            <a:r>
              <a:rPr lang="en-US" sz="1600" b="1" dirty="0">
                <a:latin typeface="Arial" panose="020B0604020202020204" pitchFamily="34" charset="0"/>
                <a:cs typeface="Arial" panose="020B0604020202020204" pitchFamily="34" charset="0"/>
              </a:rPr>
              <a:t>Matthew		58 AD</a:t>
            </a:r>
          </a:p>
          <a:p>
            <a:r>
              <a:rPr lang="en-US" sz="1600" b="1" dirty="0">
                <a:latin typeface="Arial" panose="020B0604020202020204" pitchFamily="34" charset="0"/>
                <a:cs typeface="Arial" panose="020B0604020202020204" pitchFamily="34" charset="0"/>
              </a:rPr>
              <a:t>Luke		58 AD</a:t>
            </a:r>
          </a:p>
          <a:p>
            <a:r>
              <a:rPr lang="en-US" sz="1600" b="1" dirty="0">
                <a:latin typeface="Arial" panose="020B0604020202020204" pitchFamily="34" charset="0"/>
                <a:cs typeface="Arial" panose="020B0604020202020204" pitchFamily="34" charset="0"/>
              </a:rPr>
              <a:t>Acts		62 AD</a:t>
            </a:r>
          </a:p>
          <a:p>
            <a:r>
              <a:rPr lang="en-US" sz="1600" b="1" dirty="0">
                <a:latin typeface="Arial" panose="020B0604020202020204" pitchFamily="34" charset="0"/>
                <a:cs typeface="Arial" panose="020B0604020202020204" pitchFamily="34" charset="0"/>
              </a:rPr>
              <a:t>Philippians	62 AD</a:t>
            </a:r>
          </a:p>
          <a:p>
            <a:r>
              <a:rPr lang="en-US" sz="1600" b="1" dirty="0">
                <a:latin typeface="Arial" panose="020B0604020202020204" pitchFamily="34" charset="0"/>
                <a:cs typeface="Arial" panose="020B0604020202020204" pitchFamily="34" charset="0"/>
              </a:rPr>
              <a:t>Philemon	62 AD</a:t>
            </a:r>
          </a:p>
          <a:p>
            <a:r>
              <a:rPr lang="en-US" sz="1600" b="1" dirty="0">
                <a:latin typeface="Arial" panose="020B0604020202020204" pitchFamily="34" charset="0"/>
                <a:cs typeface="Arial" panose="020B0604020202020204" pitchFamily="34" charset="0"/>
              </a:rPr>
              <a:t>Colossians	62 AD</a:t>
            </a:r>
          </a:p>
          <a:p>
            <a:r>
              <a:rPr lang="en-US" sz="1600" b="1" dirty="0">
                <a:latin typeface="Arial" panose="020B0604020202020204" pitchFamily="34" charset="0"/>
                <a:cs typeface="Arial" panose="020B0604020202020204" pitchFamily="34" charset="0"/>
              </a:rPr>
              <a:t>Ephesians	62 AD</a:t>
            </a:r>
          </a:p>
          <a:p>
            <a:r>
              <a:rPr lang="en-US" sz="1600" b="1" dirty="0">
                <a:latin typeface="Arial" panose="020B0604020202020204" pitchFamily="34" charset="0"/>
                <a:cs typeface="Arial" panose="020B0604020202020204" pitchFamily="34" charset="0"/>
              </a:rPr>
              <a:t>1 Peter		65 AD</a:t>
            </a:r>
          </a:p>
          <a:p>
            <a:r>
              <a:rPr lang="en-US" sz="1600" b="1" dirty="0">
                <a:latin typeface="Arial" panose="020B0604020202020204" pitchFamily="34" charset="0"/>
                <a:cs typeface="Arial" panose="020B0604020202020204" pitchFamily="34" charset="0"/>
              </a:rPr>
              <a:t>2 Peter 		67 AD</a:t>
            </a:r>
          </a:p>
          <a:p>
            <a:r>
              <a:rPr lang="en-US" sz="1600" b="1" dirty="0">
                <a:latin typeface="Arial" panose="020B0604020202020204" pitchFamily="34" charset="0"/>
                <a:cs typeface="Arial" panose="020B0604020202020204" pitchFamily="34" charset="0"/>
              </a:rPr>
              <a:t>Jude 		67 AD</a:t>
            </a:r>
          </a:p>
          <a:p>
            <a:r>
              <a:rPr lang="en-US" sz="1600" b="1" dirty="0">
                <a:latin typeface="Arial" panose="020B0604020202020204" pitchFamily="34" charset="0"/>
                <a:cs typeface="Arial" panose="020B0604020202020204" pitchFamily="34" charset="0"/>
              </a:rPr>
              <a:t>Titus		67 AD</a:t>
            </a:r>
          </a:p>
          <a:p>
            <a:r>
              <a:rPr lang="en-US" sz="1600" b="1" dirty="0">
                <a:latin typeface="Arial" panose="020B0604020202020204" pitchFamily="34" charset="0"/>
                <a:cs typeface="Arial" panose="020B0604020202020204" pitchFamily="34" charset="0"/>
              </a:rPr>
              <a:t>1 Timothy	67 AD</a:t>
            </a:r>
          </a:p>
          <a:p>
            <a:r>
              <a:rPr lang="en-US" sz="1600" b="1" dirty="0">
                <a:latin typeface="Arial" panose="020B0604020202020204" pitchFamily="34" charset="0"/>
                <a:cs typeface="Arial" panose="020B0604020202020204" pitchFamily="34" charset="0"/>
              </a:rPr>
              <a:t>2 Timothy	68 AD</a:t>
            </a:r>
          </a:p>
          <a:p>
            <a:r>
              <a:rPr lang="en-US" sz="1600" b="1" dirty="0">
                <a:latin typeface="Arial" panose="020B0604020202020204" pitchFamily="34" charset="0"/>
                <a:cs typeface="Arial" panose="020B0604020202020204" pitchFamily="34" charset="0"/>
              </a:rPr>
              <a:t>Hebrews		69 AD</a:t>
            </a:r>
          </a:p>
          <a:p>
            <a:r>
              <a:rPr lang="en-US" sz="1600" b="1" dirty="0">
                <a:latin typeface="Arial" panose="020B0604020202020204" pitchFamily="34" charset="0"/>
                <a:cs typeface="Arial" panose="020B0604020202020204" pitchFamily="34" charset="0"/>
              </a:rPr>
              <a:t>John (Gospel)	85 AD</a:t>
            </a:r>
          </a:p>
          <a:p>
            <a:r>
              <a:rPr lang="en-US" sz="1600" b="1" u="sng" dirty="0">
                <a:latin typeface="Arial" panose="020B0604020202020204" pitchFamily="34" charset="0"/>
                <a:cs typeface="Arial" panose="020B0604020202020204" pitchFamily="34" charset="0"/>
              </a:rPr>
              <a:t>1 John</a:t>
            </a:r>
            <a:r>
              <a:rPr lang="en-US" sz="1600" b="1" dirty="0">
                <a:latin typeface="Arial" panose="020B0604020202020204" pitchFamily="34" charset="0"/>
                <a:cs typeface="Arial" panose="020B0604020202020204" pitchFamily="34" charset="0"/>
              </a:rPr>
              <a:t>		85 AD</a:t>
            </a:r>
          </a:p>
          <a:p>
            <a:r>
              <a:rPr lang="en-US" sz="1600" b="1" dirty="0">
                <a:latin typeface="Arial" panose="020B0604020202020204" pitchFamily="34" charset="0"/>
                <a:cs typeface="Arial" panose="020B0604020202020204" pitchFamily="34" charset="0"/>
              </a:rPr>
              <a:t>2 John		85 AD</a:t>
            </a:r>
          </a:p>
          <a:p>
            <a:r>
              <a:rPr lang="en-US" sz="1600" b="1" dirty="0">
                <a:latin typeface="Arial" panose="020B0604020202020204" pitchFamily="34" charset="0"/>
                <a:cs typeface="Arial" panose="020B0604020202020204" pitchFamily="34" charset="0"/>
              </a:rPr>
              <a:t>3 John		85 AD</a:t>
            </a:r>
          </a:p>
          <a:p>
            <a:r>
              <a:rPr lang="en-US" sz="1600" b="1" dirty="0">
                <a:latin typeface="Arial" panose="020B0604020202020204" pitchFamily="34" charset="0"/>
                <a:cs typeface="Arial" panose="020B0604020202020204" pitchFamily="34" charset="0"/>
              </a:rPr>
              <a:t>Revelation	95 AD</a:t>
            </a:r>
          </a:p>
          <a:p>
            <a:endParaRPr lang="en-US" sz="1600" b="1" dirty="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51E2DC5-378E-854C-A332-707165DEEF17}"/>
              </a:ext>
            </a:extLst>
          </p:cNvPr>
          <p:cNvSpPr txBox="1"/>
          <p:nvPr/>
        </p:nvSpPr>
        <p:spPr>
          <a:xfrm>
            <a:off x="457200" y="1143000"/>
            <a:ext cx="695960" cy="2648802"/>
          </a:xfrm>
          <a:prstGeom prst="rect">
            <a:avLst/>
          </a:prstGeom>
          <a:solidFill>
            <a:schemeClr val="tx1"/>
          </a:solidFill>
        </p:spPr>
        <p:txBody>
          <a:bodyPr vert="wordArtVert" wrap="none" rtlCol="0">
            <a:spAutoFit/>
          </a:bodyPr>
          <a:lstStyle/>
          <a:p>
            <a:r>
              <a:rPr lang="en-US" sz="2800" dirty="0">
                <a:solidFill>
                  <a:schemeClr val="bg1"/>
                </a:solidFill>
              </a:rPr>
              <a:t>CANON</a:t>
            </a:r>
          </a:p>
        </p:txBody>
      </p:sp>
      <p:sp>
        <p:nvSpPr>
          <p:cNvPr id="6" name="TextBox 5">
            <a:extLst>
              <a:ext uri="{FF2B5EF4-FFF2-40B4-BE49-F238E27FC236}">
                <a16:creationId xmlns:a16="http://schemas.microsoft.com/office/drawing/2014/main" id="{C9AE2C7E-A03C-4E48-A232-60C14185D943}"/>
              </a:ext>
            </a:extLst>
          </p:cNvPr>
          <p:cNvSpPr txBox="1"/>
          <p:nvPr/>
        </p:nvSpPr>
        <p:spPr>
          <a:xfrm>
            <a:off x="4572000" y="125290"/>
            <a:ext cx="695960" cy="6725111"/>
          </a:xfrm>
          <a:prstGeom prst="rect">
            <a:avLst/>
          </a:prstGeom>
          <a:solidFill>
            <a:schemeClr val="tx1"/>
          </a:solidFill>
        </p:spPr>
        <p:txBody>
          <a:bodyPr vert="wordArtVert" wrap="none" rtlCol="0">
            <a:spAutoFit/>
          </a:bodyPr>
          <a:lstStyle/>
          <a:p>
            <a:r>
              <a:rPr lang="en-US" sz="2800" dirty="0">
                <a:solidFill>
                  <a:schemeClr val="bg1"/>
                </a:solidFill>
              </a:rPr>
              <a:t>CHRONOLOGICAL</a:t>
            </a:r>
          </a:p>
        </p:txBody>
      </p:sp>
      <p:sp>
        <p:nvSpPr>
          <p:cNvPr id="7" name="TextBox 6">
            <a:extLst>
              <a:ext uri="{FF2B5EF4-FFF2-40B4-BE49-F238E27FC236}">
                <a16:creationId xmlns:a16="http://schemas.microsoft.com/office/drawing/2014/main" id="{63FA542F-8C30-4545-95F1-978F95B0399D}"/>
              </a:ext>
            </a:extLst>
          </p:cNvPr>
          <p:cNvSpPr txBox="1"/>
          <p:nvPr/>
        </p:nvSpPr>
        <p:spPr>
          <a:xfrm>
            <a:off x="-2895600" y="4419600"/>
            <a:ext cx="184731" cy="369332"/>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03A6B7C7-9372-A14C-95C6-401571F2815C}"/>
              </a:ext>
            </a:extLst>
          </p:cNvPr>
          <p:cNvSpPr txBox="1"/>
          <p:nvPr/>
        </p:nvSpPr>
        <p:spPr>
          <a:xfrm>
            <a:off x="29372" y="5780782"/>
            <a:ext cx="1242060" cy="1077218"/>
          </a:xfrm>
          <a:prstGeom prst="rect">
            <a:avLst/>
          </a:prstGeom>
          <a:noFill/>
        </p:spPr>
        <p:txBody>
          <a:bodyPr wrap="square" rtlCol="0">
            <a:spAutoFit/>
          </a:bodyPr>
          <a:lstStyle/>
          <a:p>
            <a:r>
              <a:rPr lang="en-US" sz="1600" i="1" dirty="0"/>
              <a:t>*From Hester, Heart of NT History</a:t>
            </a:r>
          </a:p>
        </p:txBody>
      </p:sp>
      <p:sp>
        <p:nvSpPr>
          <p:cNvPr id="2" name="Date Placeholder 1">
            <a:extLst>
              <a:ext uri="{FF2B5EF4-FFF2-40B4-BE49-F238E27FC236}">
                <a16:creationId xmlns:a16="http://schemas.microsoft.com/office/drawing/2014/main" id="{B08F1A28-1D56-7B49-A36E-B445746434C5}"/>
              </a:ext>
            </a:extLst>
          </p:cNvPr>
          <p:cNvSpPr>
            <a:spLocks noGrp="1"/>
          </p:cNvSpPr>
          <p:nvPr>
            <p:ph type="dt" sz="half" idx="10"/>
          </p:nvPr>
        </p:nvSpPr>
        <p:spPr/>
        <p:txBody>
          <a:bodyPr/>
          <a:lstStyle/>
          <a:p>
            <a:endParaRPr lang="en-US" dirty="0"/>
          </a:p>
        </p:txBody>
      </p:sp>
      <p:sp>
        <p:nvSpPr>
          <p:cNvPr id="9" name="Footer Placeholder 8">
            <a:extLst>
              <a:ext uri="{FF2B5EF4-FFF2-40B4-BE49-F238E27FC236}">
                <a16:creationId xmlns:a16="http://schemas.microsoft.com/office/drawing/2014/main" id="{610291A5-CCD5-604B-BAE7-0D8AB6A0096E}"/>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4EF0E9F7-0C39-9744-9484-835413E5623F}"/>
              </a:ext>
            </a:extLst>
          </p:cNvPr>
          <p:cNvSpPr>
            <a:spLocks noGrp="1"/>
          </p:cNvSpPr>
          <p:nvPr>
            <p:ph type="sldNum" sz="quarter" idx="12"/>
          </p:nvPr>
        </p:nvSpPr>
        <p:spPr/>
        <p:txBody>
          <a:bodyPr/>
          <a:lstStyle/>
          <a:p>
            <a:fld id="{3F2CC1A4-3628-4009-A3B0-E0FB77C012B6}" type="slidenum">
              <a:rPr lang="en-US" smtClean="0"/>
              <a:pPr/>
              <a:t>4</a:t>
            </a:fld>
            <a:endParaRPr lang="en-US" dirty="0"/>
          </a:p>
        </p:txBody>
      </p:sp>
      <p:sp>
        <p:nvSpPr>
          <p:cNvPr id="11" name="TextBox 10">
            <a:extLst>
              <a:ext uri="{FF2B5EF4-FFF2-40B4-BE49-F238E27FC236}">
                <a16:creationId xmlns:a16="http://schemas.microsoft.com/office/drawing/2014/main" id="{7CD43E82-9283-7248-8314-B45CBFAC739C}"/>
              </a:ext>
            </a:extLst>
          </p:cNvPr>
          <p:cNvSpPr txBox="1"/>
          <p:nvPr/>
        </p:nvSpPr>
        <p:spPr>
          <a:xfrm>
            <a:off x="6923424" y="5754587"/>
            <a:ext cx="939700" cy="830997"/>
          </a:xfrm>
          <a:prstGeom prst="rect">
            <a:avLst/>
          </a:prstGeom>
          <a:solidFill>
            <a:schemeClr val="accent1"/>
          </a:solidFill>
        </p:spPr>
        <p:txBody>
          <a:bodyPr wrap="square" rtlCol="0">
            <a:spAutoFit/>
          </a:bodyPr>
          <a:lstStyle/>
          <a:p>
            <a:r>
              <a:rPr lang="en-US" sz="1600" dirty="0"/>
              <a:t>Probably closer to A.D. 90</a:t>
            </a:r>
          </a:p>
        </p:txBody>
      </p:sp>
    </p:spTree>
    <p:extLst>
      <p:ext uri="{BB962C8B-B14F-4D97-AF65-F5344CB8AC3E}">
        <p14:creationId xmlns:p14="http://schemas.microsoft.com/office/powerpoint/2010/main" val="2956930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48D11-4B4A-7F4F-87FA-29D802DEF44D}"/>
              </a:ext>
            </a:extLst>
          </p:cNvPr>
          <p:cNvSpPr>
            <a:spLocks noGrp="1"/>
          </p:cNvSpPr>
          <p:nvPr>
            <p:ph type="title"/>
          </p:nvPr>
        </p:nvSpPr>
        <p:spPr/>
        <p:txBody>
          <a:bodyPr>
            <a:normAutofit/>
          </a:bodyPr>
          <a:lstStyle/>
          <a:p>
            <a:r>
              <a:rPr lang="en-US" sz="3200" dirty="0"/>
              <a:t>About the New Testament  “Canon”</a:t>
            </a:r>
          </a:p>
        </p:txBody>
      </p:sp>
      <p:sp>
        <p:nvSpPr>
          <p:cNvPr id="3" name="Content Placeholder 2">
            <a:extLst>
              <a:ext uri="{FF2B5EF4-FFF2-40B4-BE49-F238E27FC236}">
                <a16:creationId xmlns:a16="http://schemas.microsoft.com/office/drawing/2014/main" id="{D084CC27-97BF-3748-B3CC-461AF0B630A5}"/>
              </a:ext>
            </a:extLst>
          </p:cNvPr>
          <p:cNvSpPr>
            <a:spLocks noGrp="1"/>
          </p:cNvSpPr>
          <p:nvPr>
            <p:ph idx="1"/>
          </p:nvPr>
        </p:nvSpPr>
        <p:spPr>
          <a:xfrm>
            <a:off x="0" y="1676399"/>
            <a:ext cx="9144000" cy="5103019"/>
          </a:xfrm>
        </p:spPr>
        <p:txBody>
          <a:bodyPr/>
          <a:lstStyle/>
          <a:p>
            <a:pPr marL="118872" indent="0">
              <a:buNone/>
            </a:pPr>
            <a:r>
              <a:rPr lang="en-US" sz="2400" dirty="0"/>
              <a:t>The list of books which are recognized as inspired and authoritative. </a:t>
            </a:r>
          </a:p>
          <a:p>
            <a:pPr marL="118872" indent="0">
              <a:buNone/>
            </a:pPr>
            <a:endParaRPr lang="en-US" dirty="0"/>
          </a:p>
          <a:p>
            <a:endParaRPr lang="en-US" dirty="0"/>
          </a:p>
          <a:p>
            <a:endParaRPr lang="en-US" dirty="0"/>
          </a:p>
          <a:p>
            <a:endParaRPr lang="en-US" dirty="0"/>
          </a:p>
        </p:txBody>
      </p:sp>
      <p:sp>
        <p:nvSpPr>
          <p:cNvPr id="6" name="TextBox 5">
            <a:extLst>
              <a:ext uri="{FF2B5EF4-FFF2-40B4-BE49-F238E27FC236}">
                <a16:creationId xmlns:a16="http://schemas.microsoft.com/office/drawing/2014/main" id="{CA80445A-2EA1-FA4B-9E8F-738F634D433B}"/>
              </a:ext>
            </a:extLst>
          </p:cNvPr>
          <p:cNvSpPr txBox="1"/>
          <p:nvPr/>
        </p:nvSpPr>
        <p:spPr>
          <a:xfrm>
            <a:off x="91476" y="3096986"/>
            <a:ext cx="1554732" cy="1754326"/>
          </a:xfrm>
          <a:prstGeom prst="rect">
            <a:avLst/>
          </a:prstGeom>
          <a:noFill/>
          <a:ln>
            <a:solidFill>
              <a:schemeClr val="tx1"/>
            </a:solidFill>
          </a:ln>
        </p:spPr>
        <p:txBody>
          <a:bodyPr wrap="square" rtlCol="0">
            <a:spAutoFit/>
          </a:bodyPr>
          <a:lstStyle/>
          <a:p>
            <a:r>
              <a:rPr lang="en-US" b="1" u="sng" dirty="0"/>
              <a:t>Gospels</a:t>
            </a:r>
            <a:r>
              <a:rPr lang="en-US" dirty="0"/>
              <a:t> (4)</a:t>
            </a:r>
            <a:endParaRPr lang="en-US" b="1" u="sng" dirty="0"/>
          </a:p>
          <a:p>
            <a:r>
              <a:rPr lang="en-US" dirty="0"/>
              <a:t>Matthew </a:t>
            </a:r>
          </a:p>
          <a:p>
            <a:r>
              <a:rPr lang="en-US" dirty="0"/>
              <a:t>Mark </a:t>
            </a:r>
          </a:p>
          <a:p>
            <a:r>
              <a:rPr lang="en-US" dirty="0"/>
              <a:t>Luke</a:t>
            </a:r>
          </a:p>
          <a:p>
            <a:r>
              <a:rPr lang="en-US" dirty="0"/>
              <a:t>John</a:t>
            </a:r>
          </a:p>
          <a:p>
            <a:endParaRPr lang="en-US" dirty="0"/>
          </a:p>
        </p:txBody>
      </p:sp>
      <p:sp>
        <p:nvSpPr>
          <p:cNvPr id="7" name="TextBox 6">
            <a:extLst>
              <a:ext uri="{FF2B5EF4-FFF2-40B4-BE49-F238E27FC236}">
                <a16:creationId xmlns:a16="http://schemas.microsoft.com/office/drawing/2014/main" id="{045F3FC1-D6CA-5848-8695-40847539D854}"/>
              </a:ext>
            </a:extLst>
          </p:cNvPr>
          <p:cNvSpPr txBox="1"/>
          <p:nvPr/>
        </p:nvSpPr>
        <p:spPr>
          <a:xfrm>
            <a:off x="1757221" y="3096986"/>
            <a:ext cx="1082169" cy="923330"/>
          </a:xfrm>
          <a:prstGeom prst="rect">
            <a:avLst/>
          </a:prstGeom>
          <a:noFill/>
          <a:ln>
            <a:solidFill>
              <a:schemeClr val="tx1"/>
            </a:solidFill>
          </a:ln>
        </p:spPr>
        <p:txBody>
          <a:bodyPr wrap="square" rtlCol="0">
            <a:spAutoFit/>
          </a:bodyPr>
          <a:lstStyle/>
          <a:p>
            <a:r>
              <a:rPr lang="en-US" b="1" u="sng" dirty="0"/>
              <a:t>Acts </a:t>
            </a:r>
            <a:r>
              <a:rPr lang="en-US" u="sng" dirty="0"/>
              <a:t>(1)</a:t>
            </a:r>
          </a:p>
          <a:p>
            <a:r>
              <a:rPr lang="en-US" dirty="0"/>
              <a:t>Book of History</a:t>
            </a:r>
          </a:p>
        </p:txBody>
      </p:sp>
      <p:sp>
        <p:nvSpPr>
          <p:cNvPr id="8" name="TextBox 7">
            <a:extLst>
              <a:ext uri="{FF2B5EF4-FFF2-40B4-BE49-F238E27FC236}">
                <a16:creationId xmlns:a16="http://schemas.microsoft.com/office/drawing/2014/main" id="{05D71320-4DAB-2441-9D73-DC75850A5117}"/>
              </a:ext>
            </a:extLst>
          </p:cNvPr>
          <p:cNvSpPr txBox="1"/>
          <p:nvPr/>
        </p:nvSpPr>
        <p:spPr>
          <a:xfrm>
            <a:off x="2914174" y="3099988"/>
            <a:ext cx="2025683" cy="3139321"/>
          </a:xfrm>
          <a:prstGeom prst="rect">
            <a:avLst/>
          </a:prstGeom>
          <a:noFill/>
          <a:ln>
            <a:solidFill>
              <a:schemeClr val="tx1"/>
            </a:solidFill>
          </a:ln>
        </p:spPr>
        <p:txBody>
          <a:bodyPr wrap="none" rtlCol="0">
            <a:spAutoFit/>
          </a:bodyPr>
          <a:lstStyle/>
          <a:p>
            <a:r>
              <a:rPr lang="en-US" b="1" u="sng" dirty="0"/>
              <a:t>Letters of Paul</a:t>
            </a:r>
            <a:r>
              <a:rPr lang="en-US" dirty="0"/>
              <a:t> (13)</a:t>
            </a:r>
            <a:endParaRPr lang="en-US" b="1" u="sng" dirty="0"/>
          </a:p>
          <a:p>
            <a:r>
              <a:rPr lang="en-US" dirty="0"/>
              <a:t>Thessalonians (2)</a:t>
            </a:r>
          </a:p>
          <a:p>
            <a:r>
              <a:rPr lang="en-US" dirty="0"/>
              <a:t>Corinthians (2)</a:t>
            </a:r>
          </a:p>
          <a:p>
            <a:r>
              <a:rPr lang="en-US" dirty="0"/>
              <a:t>Romans</a:t>
            </a:r>
          </a:p>
          <a:p>
            <a:r>
              <a:rPr lang="en-US" dirty="0"/>
              <a:t>Galatians </a:t>
            </a:r>
          </a:p>
          <a:p>
            <a:r>
              <a:rPr lang="en-US" dirty="0"/>
              <a:t>Philippians</a:t>
            </a:r>
          </a:p>
          <a:p>
            <a:r>
              <a:rPr lang="en-US" dirty="0"/>
              <a:t>Philemon</a:t>
            </a:r>
          </a:p>
          <a:p>
            <a:r>
              <a:rPr lang="en-US" dirty="0"/>
              <a:t>Ephesians</a:t>
            </a:r>
          </a:p>
          <a:p>
            <a:r>
              <a:rPr lang="en-US" dirty="0"/>
              <a:t>Colossians</a:t>
            </a:r>
          </a:p>
          <a:p>
            <a:r>
              <a:rPr lang="en-US" dirty="0"/>
              <a:t>Timothy (2)</a:t>
            </a:r>
          </a:p>
          <a:p>
            <a:r>
              <a:rPr lang="en-US" dirty="0"/>
              <a:t>Titus</a:t>
            </a:r>
          </a:p>
        </p:txBody>
      </p:sp>
      <p:sp>
        <p:nvSpPr>
          <p:cNvPr id="9" name="TextBox 8">
            <a:extLst>
              <a:ext uri="{FF2B5EF4-FFF2-40B4-BE49-F238E27FC236}">
                <a16:creationId xmlns:a16="http://schemas.microsoft.com/office/drawing/2014/main" id="{134057AB-E90B-2A4C-83A1-A9BE516C2B8D}"/>
              </a:ext>
            </a:extLst>
          </p:cNvPr>
          <p:cNvSpPr txBox="1"/>
          <p:nvPr/>
        </p:nvSpPr>
        <p:spPr>
          <a:xfrm>
            <a:off x="5014641" y="3096986"/>
            <a:ext cx="2116849" cy="1754326"/>
          </a:xfrm>
          <a:prstGeom prst="rect">
            <a:avLst/>
          </a:prstGeom>
          <a:noFill/>
          <a:ln>
            <a:solidFill>
              <a:schemeClr val="tx1"/>
            </a:solidFill>
          </a:ln>
        </p:spPr>
        <p:txBody>
          <a:bodyPr wrap="square" rtlCol="0">
            <a:spAutoFit/>
          </a:bodyPr>
          <a:lstStyle/>
          <a:p>
            <a:r>
              <a:rPr lang="en-US" b="1" u="sng" dirty="0"/>
              <a:t>General Letters</a:t>
            </a:r>
            <a:r>
              <a:rPr lang="en-US" b="1" dirty="0"/>
              <a:t> </a:t>
            </a:r>
            <a:r>
              <a:rPr lang="en-US" dirty="0"/>
              <a:t>(8)</a:t>
            </a:r>
          </a:p>
          <a:p>
            <a:r>
              <a:rPr lang="en-US" dirty="0"/>
              <a:t>James</a:t>
            </a:r>
          </a:p>
          <a:p>
            <a:r>
              <a:rPr lang="en-US" dirty="0"/>
              <a:t>1 &amp; 2 Peter</a:t>
            </a:r>
          </a:p>
          <a:p>
            <a:r>
              <a:rPr lang="en-US" b="1" dirty="0"/>
              <a:t>1,2, 3 John </a:t>
            </a:r>
          </a:p>
          <a:p>
            <a:r>
              <a:rPr lang="en-US" dirty="0"/>
              <a:t>Jude</a:t>
            </a:r>
          </a:p>
          <a:p>
            <a:r>
              <a:rPr lang="en-US" dirty="0"/>
              <a:t>Hebrews</a:t>
            </a:r>
          </a:p>
        </p:txBody>
      </p:sp>
      <p:sp>
        <p:nvSpPr>
          <p:cNvPr id="10" name="TextBox 9">
            <a:extLst>
              <a:ext uri="{FF2B5EF4-FFF2-40B4-BE49-F238E27FC236}">
                <a16:creationId xmlns:a16="http://schemas.microsoft.com/office/drawing/2014/main" id="{BC2F2823-52DA-514C-81EE-9121E799D0F7}"/>
              </a:ext>
            </a:extLst>
          </p:cNvPr>
          <p:cNvSpPr txBox="1"/>
          <p:nvPr/>
        </p:nvSpPr>
        <p:spPr>
          <a:xfrm>
            <a:off x="7183260" y="3088165"/>
            <a:ext cx="1743123" cy="646331"/>
          </a:xfrm>
          <a:prstGeom prst="rect">
            <a:avLst/>
          </a:prstGeom>
          <a:noFill/>
          <a:ln>
            <a:solidFill>
              <a:schemeClr val="tx1"/>
            </a:solidFill>
          </a:ln>
        </p:spPr>
        <p:txBody>
          <a:bodyPr wrap="square" rtlCol="0">
            <a:spAutoFit/>
          </a:bodyPr>
          <a:lstStyle/>
          <a:p>
            <a:r>
              <a:rPr lang="en-US" b="1" u="sng" dirty="0"/>
              <a:t>Apocalyptic </a:t>
            </a:r>
            <a:r>
              <a:rPr lang="en-US" dirty="0"/>
              <a:t>(1)</a:t>
            </a:r>
          </a:p>
          <a:p>
            <a:r>
              <a:rPr lang="en-US" dirty="0"/>
              <a:t>Revelation</a:t>
            </a:r>
          </a:p>
        </p:txBody>
      </p:sp>
      <p:sp>
        <p:nvSpPr>
          <p:cNvPr id="11" name="TextBox 10">
            <a:extLst>
              <a:ext uri="{FF2B5EF4-FFF2-40B4-BE49-F238E27FC236}">
                <a16:creationId xmlns:a16="http://schemas.microsoft.com/office/drawing/2014/main" id="{098642B6-6552-4740-8F29-66F51538197E}"/>
              </a:ext>
            </a:extLst>
          </p:cNvPr>
          <p:cNvSpPr txBox="1"/>
          <p:nvPr/>
        </p:nvSpPr>
        <p:spPr>
          <a:xfrm>
            <a:off x="2667000" y="2466689"/>
            <a:ext cx="2829621" cy="523220"/>
          </a:xfrm>
          <a:prstGeom prst="rect">
            <a:avLst/>
          </a:prstGeom>
          <a:noFill/>
        </p:spPr>
        <p:txBody>
          <a:bodyPr wrap="none" rtlCol="0">
            <a:spAutoFit/>
          </a:bodyPr>
          <a:lstStyle/>
          <a:p>
            <a:r>
              <a:rPr lang="en-US" sz="2800" dirty="0">
                <a:latin typeface="Aharoni" panose="02010803020104030203" pitchFamily="2" charset="-79"/>
                <a:cs typeface="Aharoni" panose="02010803020104030203" pitchFamily="2" charset="-79"/>
              </a:rPr>
              <a:t>FIVE DIVISIONS</a:t>
            </a:r>
          </a:p>
        </p:txBody>
      </p:sp>
      <p:sp>
        <p:nvSpPr>
          <p:cNvPr id="4" name="Date Placeholder 3">
            <a:extLst>
              <a:ext uri="{FF2B5EF4-FFF2-40B4-BE49-F238E27FC236}">
                <a16:creationId xmlns:a16="http://schemas.microsoft.com/office/drawing/2014/main" id="{0E6659B1-E4C6-CD43-939D-43C9C133F25F}"/>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EF2DDD72-75A0-D343-A791-72ABB7B57267}"/>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9D6806A3-7711-6B40-849E-9A4479290618}"/>
              </a:ext>
            </a:extLst>
          </p:cNvPr>
          <p:cNvSpPr>
            <a:spLocks noGrp="1"/>
          </p:cNvSpPr>
          <p:nvPr>
            <p:ph type="sldNum" sz="quarter" idx="12"/>
          </p:nvPr>
        </p:nvSpPr>
        <p:spPr/>
        <p:txBody>
          <a:bodyPr/>
          <a:lstStyle/>
          <a:p>
            <a:fld id="{3F2CC1A4-3628-4009-A3B0-E0FB77C012B6}" type="slidenum">
              <a:rPr lang="en-US" smtClean="0"/>
              <a:pPr/>
              <a:t>5</a:t>
            </a:fld>
            <a:endParaRPr lang="en-US" dirty="0"/>
          </a:p>
        </p:txBody>
      </p:sp>
    </p:spTree>
    <p:extLst>
      <p:ext uri="{BB962C8B-B14F-4D97-AF65-F5344CB8AC3E}">
        <p14:creationId xmlns:p14="http://schemas.microsoft.com/office/powerpoint/2010/main" val="412824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ED5C4-94DA-FA4C-8636-6518C4C4E731}"/>
              </a:ext>
            </a:extLst>
          </p:cNvPr>
          <p:cNvSpPr>
            <a:spLocks noGrp="1"/>
          </p:cNvSpPr>
          <p:nvPr>
            <p:ph type="title"/>
          </p:nvPr>
        </p:nvSpPr>
        <p:spPr/>
        <p:txBody>
          <a:bodyPr>
            <a:normAutofit/>
          </a:bodyPr>
          <a:lstStyle/>
          <a:p>
            <a:r>
              <a:rPr lang="en-US" sz="3200" dirty="0"/>
              <a:t>Introduction</a:t>
            </a:r>
          </a:p>
        </p:txBody>
      </p:sp>
      <p:sp>
        <p:nvSpPr>
          <p:cNvPr id="3" name="Content Placeholder 2">
            <a:extLst>
              <a:ext uri="{FF2B5EF4-FFF2-40B4-BE49-F238E27FC236}">
                <a16:creationId xmlns:a16="http://schemas.microsoft.com/office/drawing/2014/main" id="{02D811BE-EE6F-904A-856E-9563B0A9DB09}"/>
              </a:ext>
            </a:extLst>
          </p:cNvPr>
          <p:cNvSpPr>
            <a:spLocks noGrp="1"/>
          </p:cNvSpPr>
          <p:nvPr>
            <p:ph idx="1"/>
          </p:nvPr>
        </p:nvSpPr>
        <p:spPr>
          <a:xfrm>
            <a:off x="228600" y="1676400"/>
            <a:ext cx="8763000" cy="4724401"/>
          </a:xfrm>
        </p:spPr>
        <p:txBody>
          <a:bodyPr>
            <a:normAutofit/>
          </a:bodyPr>
          <a:lstStyle/>
          <a:p>
            <a:pPr marL="118872" indent="0">
              <a:buNone/>
            </a:pPr>
            <a:r>
              <a:rPr lang="en-US" sz="2000" dirty="0"/>
              <a:t>“ Toward the end of the first century the church begins to face serious challenges both from without and from within.  Persecution and suffering are the shared fate of Christians everywhere.  Yet an even greater enemy has come from within--the enemy of false teaching.  The </a:t>
            </a:r>
            <a:r>
              <a:rPr lang="en-US" sz="2000" b="1" dirty="0"/>
              <a:t>Gnostic </a:t>
            </a:r>
            <a:r>
              <a:rPr lang="en-US" sz="2000" dirty="0"/>
              <a:t>philosophy, popular at the time, teaches that matter is inherently evil, and that human flesh is therefore evil…The first of John’s letters is not addressed to any one church or individual in particular.  It is probably intended for widespread circulation (circuit letter, rcf).   As if he was their father, John writes to his “little children” about the need to continue walking in the light of God’s righteousness.  He warns his readers about the antichrists---those who teach that Jesus was not God in the flesh (a tenet of Gnosticism).  Concerned with their daily walk, as well as their belief in Jesus’ deity, John exhorts them to live lives befitting children of God.”  </a:t>
            </a:r>
            <a:r>
              <a:rPr lang="en-US" sz="1600" dirty="0"/>
              <a:t>--- F. LeGard Smith, Chronological Bible </a:t>
            </a:r>
            <a:endParaRPr lang="en-US" sz="2000" dirty="0"/>
          </a:p>
        </p:txBody>
      </p:sp>
    </p:spTree>
    <p:extLst>
      <p:ext uri="{BB962C8B-B14F-4D97-AF65-F5344CB8AC3E}">
        <p14:creationId xmlns:p14="http://schemas.microsoft.com/office/powerpoint/2010/main" val="649157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C4EE8-57BC-994B-9F38-F82DE799B18B}"/>
              </a:ext>
            </a:extLst>
          </p:cNvPr>
          <p:cNvSpPr>
            <a:spLocks noGrp="1"/>
          </p:cNvSpPr>
          <p:nvPr>
            <p:ph type="title"/>
          </p:nvPr>
        </p:nvSpPr>
        <p:spPr/>
        <p:txBody>
          <a:bodyPr>
            <a:normAutofit/>
          </a:bodyPr>
          <a:lstStyle/>
          <a:p>
            <a:r>
              <a:rPr lang="en-US" sz="3200" dirty="0"/>
              <a:t>Introduction</a:t>
            </a:r>
          </a:p>
        </p:txBody>
      </p:sp>
      <p:sp>
        <p:nvSpPr>
          <p:cNvPr id="3" name="Content Placeholder 2">
            <a:extLst>
              <a:ext uri="{FF2B5EF4-FFF2-40B4-BE49-F238E27FC236}">
                <a16:creationId xmlns:a16="http://schemas.microsoft.com/office/drawing/2014/main" id="{7DEDB64B-7271-8B42-AAB5-01B5BC0B4C38}"/>
              </a:ext>
            </a:extLst>
          </p:cNvPr>
          <p:cNvSpPr>
            <a:spLocks noGrp="1"/>
          </p:cNvSpPr>
          <p:nvPr>
            <p:ph idx="1"/>
          </p:nvPr>
        </p:nvSpPr>
        <p:spPr>
          <a:xfrm>
            <a:off x="152400" y="1600200"/>
            <a:ext cx="8839200" cy="4800601"/>
          </a:xfrm>
        </p:spPr>
        <p:txBody>
          <a:bodyPr>
            <a:normAutofit/>
          </a:bodyPr>
          <a:lstStyle/>
          <a:p>
            <a:pPr marL="118872" indent="0">
              <a:buNone/>
            </a:pPr>
            <a:r>
              <a:rPr lang="en-US" sz="2400" dirty="0"/>
              <a:t>”In the end, 1 John strikes the reader as more of a treatise---or perhaps a sermon or an essay---than a personal letter such as 1 Corinthians or Philippians.  The author began with no salutation, no description of shared experiences, no personal names.  Cain is the only individual whose name appears (3:12) in 1 John.  It is not difficult to imagine a Christian congregation (about any congregation, we would add) listening to its delivery with its frequent personal exhortation.” </a:t>
            </a:r>
            <a:r>
              <a:rPr lang="en-US" sz="1600" dirty="0"/>
              <a:t>--- Duane Warden, Truth For Today, page 15.</a:t>
            </a:r>
          </a:p>
        </p:txBody>
      </p:sp>
    </p:spTree>
    <p:extLst>
      <p:ext uri="{BB962C8B-B14F-4D97-AF65-F5344CB8AC3E}">
        <p14:creationId xmlns:p14="http://schemas.microsoft.com/office/powerpoint/2010/main" val="884258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25002-7491-C740-AF54-0809397460E7}"/>
              </a:ext>
            </a:extLst>
          </p:cNvPr>
          <p:cNvSpPr>
            <a:spLocks noGrp="1"/>
          </p:cNvSpPr>
          <p:nvPr>
            <p:ph type="title"/>
          </p:nvPr>
        </p:nvSpPr>
        <p:spPr/>
        <p:txBody>
          <a:bodyPr>
            <a:normAutofit/>
          </a:bodyPr>
          <a:lstStyle/>
          <a:p>
            <a:r>
              <a:rPr lang="en-US" sz="3200" dirty="0"/>
              <a:t>The Debate on Gnosticism in 1 John</a:t>
            </a:r>
          </a:p>
        </p:txBody>
      </p:sp>
      <p:sp>
        <p:nvSpPr>
          <p:cNvPr id="3" name="Content Placeholder 2">
            <a:extLst>
              <a:ext uri="{FF2B5EF4-FFF2-40B4-BE49-F238E27FC236}">
                <a16:creationId xmlns:a16="http://schemas.microsoft.com/office/drawing/2014/main" id="{A2392F9C-3A75-9D40-8396-7637BBBAABB9}"/>
              </a:ext>
            </a:extLst>
          </p:cNvPr>
          <p:cNvSpPr>
            <a:spLocks noGrp="1"/>
          </p:cNvSpPr>
          <p:nvPr>
            <p:ph idx="1"/>
          </p:nvPr>
        </p:nvSpPr>
        <p:spPr>
          <a:xfrm>
            <a:off x="152400" y="1676400"/>
            <a:ext cx="8763000" cy="5181600"/>
          </a:xfrm>
        </p:spPr>
        <p:txBody>
          <a:bodyPr>
            <a:normAutofit fontScale="62500" lnSpcReduction="20000"/>
          </a:bodyPr>
          <a:lstStyle/>
          <a:p>
            <a:pPr marL="118872" indent="0">
              <a:buNone/>
            </a:pPr>
            <a:r>
              <a:rPr lang="en-US" sz="3500" b="1" u="sng" dirty="0"/>
              <a:t>John's opponents:</a:t>
            </a:r>
          </a:p>
          <a:p>
            <a:r>
              <a:rPr lang="en-US" dirty="0"/>
              <a:t>Deny "that Jesus is the Christ" (2:22)</a:t>
            </a:r>
          </a:p>
          <a:p>
            <a:r>
              <a:rPr lang="en-US" dirty="0"/>
              <a:t>"Do not acknowledge Jesus Christ as coming in the flesh" (2 John 7)</a:t>
            </a:r>
          </a:p>
          <a:p>
            <a:pPr marL="118872" indent="0">
              <a:buNone/>
            </a:pPr>
            <a:endParaRPr lang="en-US" dirty="0"/>
          </a:p>
          <a:p>
            <a:pPr marL="118872" indent="0">
              <a:buNone/>
            </a:pPr>
            <a:r>
              <a:rPr lang="en-US" sz="3500" b="1" u="sng" dirty="0"/>
              <a:t>To counter this error, John affirms that:</a:t>
            </a:r>
          </a:p>
          <a:p>
            <a:r>
              <a:rPr lang="en-US" dirty="0"/>
              <a:t>"Jesus is the Christ" (5:1; 2:22)</a:t>
            </a:r>
          </a:p>
          <a:p>
            <a:r>
              <a:rPr lang="en-US" dirty="0"/>
              <a:t>We are to "believe in the name of his Son, Jesus Christ" (3:23)</a:t>
            </a:r>
          </a:p>
          <a:p>
            <a:r>
              <a:rPr lang="en-US" dirty="0"/>
              <a:t>"Eternal life ... is in [God's] Son." (5:11)</a:t>
            </a:r>
          </a:p>
          <a:p>
            <a:r>
              <a:rPr lang="en-US" dirty="0"/>
              <a:t>"The blood of Jesus, his Son...." (1:7)</a:t>
            </a:r>
          </a:p>
          <a:p>
            <a:r>
              <a:rPr lang="en-US" dirty="0"/>
              <a:t>"The Son of God" (3:8)</a:t>
            </a:r>
          </a:p>
          <a:p>
            <a:r>
              <a:rPr lang="en-US" dirty="0"/>
              <a:t>"His Son, Jesus Christ" (3:23)</a:t>
            </a:r>
          </a:p>
          <a:p>
            <a:r>
              <a:rPr lang="en-US" dirty="0"/>
              <a:t>"Jesus Christ has come in the flesh" (4:2)</a:t>
            </a:r>
          </a:p>
          <a:p>
            <a:r>
              <a:rPr lang="en-US" dirty="0"/>
              <a:t>"His one and only Son" (4:9)</a:t>
            </a:r>
          </a:p>
          <a:p>
            <a:r>
              <a:rPr lang="en-US" dirty="0"/>
              <a:t>"Jesus is the Son of God" (4:15)</a:t>
            </a:r>
          </a:p>
          <a:p>
            <a:r>
              <a:rPr lang="en-US" dirty="0"/>
              <a:t>"This is the one who came by water and blood -- Jesus Christ" (5:6)</a:t>
            </a:r>
          </a:p>
          <a:p>
            <a:pPr marL="118872" indent="0">
              <a:buNone/>
            </a:pPr>
            <a:endParaRPr lang="en-US" dirty="0"/>
          </a:p>
          <a:p>
            <a:pPr marL="118872" indent="0">
              <a:buNone/>
            </a:pPr>
            <a:r>
              <a:rPr lang="en-US" dirty="0"/>
              <a:t>The opponents’ view in summary: "They affirm the idea of Christ, but doubt if Christ became flesh and if the man Jesus was indeed the incarnation of God.” </a:t>
            </a:r>
            <a:r>
              <a:rPr lang="en-US" sz="2900" dirty="0"/>
              <a:t>--- Gabriel Bundy</a:t>
            </a:r>
          </a:p>
          <a:p>
            <a:endParaRPr lang="en-US" dirty="0"/>
          </a:p>
        </p:txBody>
      </p:sp>
    </p:spTree>
    <p:extLst>
      <p:ext uri="{BB962C8B-B14F-4D97-AF65-F5344CB8AC3E}">
        <p14:creationId xmlns:p14="http://schemas.microsoft.com/office/powerpoint/2010/main" val="1689035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A0417-E41D-E94A-8C97-9D16AEE29ED1}"/>
              </a:ext>
            </a:extLst>
          </p:cNvPr>
          <p:cNvSpPr>
            <a:spLocks noGrp="1"/>
          </p:cNvSpPr>
          <p:nvPr>
            <p:ph type="title"/>
          </p:nvPr>
        </p:nvSpPr>
        <p:spPr/>
        <p:txBody>
          <a:bodyPr>
            <a:normAutofit/>
          </a:bodyPr>
          <a:lstStyle/>
          <a:p>
            <a:r>
              <a:rPr lang="en-US" sz="3200" dirty="0"/>
              <a:t>Gnosticism defined (from study on Colosse)</a:t>
            </a:r>
          </a:p>
        </p:txBody>
      </p:sp>
      <p:sp>
        <p:nvSpPr>
          <p:cNvPr id="3" name="Rectangle 2">
            <a:extLst>
              <a:ext uri="{FF2B5EF4-FFF2-40B4-BE49-F238E27FC236}">
                <a16:creationId xmlns:a16="http://schemas.microsoft.com/office/drawing/2014/main" id="{9045F44B-3752-3B43-B7B1-A9E5C2E3C4B8}"/>
              </a:ext>
            </a:extLst>
          </p:cNvPr>
          <p:cNvSpPr/>
          <p:nvPr/>
        </p:nvSpPr>
        <p:spPr>
          <a:xfrm>
            <a:off x="152400" y="1524000"/>
            <a:ext cx="8991600" cy="5339923"/>
          </a:xfrm>
          <a:prstGeom prst="rect">
            <a:avLst/>
          </a:prstGeom>
        </p:spPr>
        <p:txBody>
          <a:bodyPr wrap="square">
            <a:spAutoFit/>
          </a:bodyPr>
          <a:lstStyle/>
          <a:p>
            <a:r>
              <a:rPr lang="en-US" sz="2000" dirty="0"/>
              <a:t>“</a:t>
            </a:r>
            <a:r>
              <a:rPr lang="en-US" sz="1900" dirty="0"/>
              <a:t>Gnosticism wasn't a separate religion; rather, it was a philosophy that was blended with components of existing religions.  Apparently, elements of Judaism/Christianity were combined with Gnostic beliefs soon after the Church began, creating the heretical teachings that Paul combats in his letter to the Colossians.  The term "Gnostic" comes from the Greek word </a:t>
            </a:r>
            <a:r>
              <a:rPr lang="en-US" sz="1900" i="1" dirty="0"/>
              <a:t>gnosis</a:t>
            </a:r>
            <a:r>
              <a:rPr lang="en-US" sz="1900" dirty="0"/>
              <a:t>, which means knowledge.  Gnosticism was a complex religious philosophy which taught that salvation could only be achieved through </a:t>
            </a:r>
            <a:r>
              <a:rPr lang="en-US" sz="1900" b="1" dirty="0"/>
              <a:t>secret knowledge</a:t>
            </a:r>
            <a:r>
              <a:rPr lang="en-US" sz="1900" dirty="0"/>
              <a:t>.  Although there were many different types of Gnosticism, they had several common features.” (ISBE). </a:t>
            </a:r>
          </a:p>
          <a:p>
            <a:endParaRPr lang="en-US" sz="1900" dirty="0"/>
          </a:p>
          <a:p>
            <a:r>
              <a:rPr lang="en-US" sz="1900" dirty="0"/>
              <a:t>“From what Paul wrote we conclude that the false teachers at Colosse were much like Judaizing teachers who troubled the church in its early years (Acts 15:1-2; Gal. 1:6-8; 3:1-2; 4:9-11; 5:1-4).  They seemed to teach a mixture of paganistic mysticism and Judaistic ceremonialism which encouraged the practice of angel worship and asceticism (indulgence).  They apparently practiced an early form of Gnosticism teaching that all flesh is evil.  </a:t>
            </a:r>
            <a:r>
              <a:rPr lang="en-US" sz="1900" b="1" dirty="0"/>
              <a:t>If all flesh is inherently sinful, then Christ could not have come in the flesh and been sinless.  So rather than rejecting this false premise, Gnostics began denying that Christ had come in the literal flesh</a:t>
            </a:r>
            <a:r>
              <a:rPr lang="en-US" sz="1900" dirty="0"/>
              <a:t>. ”  </a:t>
            </a:r>
            <a:r>
              <a:rPr lang="en-US" sz="2000" dirty="0"/>
              <a:t>--- </a:t>
            </a:r>
            <a:r>
              <a:rPr lang="en-US" sz="1600" dirty="0"/>
              <a:t>Harkrider, Workbook Commentary, page 99.  </a:t>
            </a:r>
          </a:p>
        </p:txBody>
      </p:sp>
    </p:spTree>
    <p:extLst>
      <p:ext uri="{BB962C8B-B14F-4D97-AF65-F5344CB8AC3E}">
        <p14:creationId xmlns:p14="http://schemas.microsoft.com/office/powerpoint/2010/main" val="388186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5636</TotalTime>
  <Words>5450</Words>
  <Application>Microsoft Macintosh PowerPoint</Application>
  <PresentationFormat>On-screen Show (4:3)</PresentationFormat>
  <Paragraphs>421</Paragraphs>
  <Slides>27</Slides>
  <Notes>13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27</vt:i4>
      </vt:variant>
    </vt:vector>
  </HeadingPairs>
  <TitlesOfParts>
    <vt:vector size="38" baseType="lpstr">
      <vt:lpstr>Abadi MT Condensed Extra Bold</vt:lpstr>
      <vt:lpstr>Aharoni</vt:lpstr>
      <vt:lpstr>Arial</vt:lpstr>
      <vt:lpstr>Arial Narrow</vt:lpstr>
      <vt:lpstr>Calibri</vt:lpstr>
      <vt:lpstr>Corbel</vt:lpstr>
      <vt:lpstr>Courier New</vt:lpstr>
      <vt:lpstr>Wingdings</vt:lpstr>
      <vt:lpstr>Wingdings 2</vt:lpstr>
      <vt:lpstr>Wingdings 3</vt:lpstr>
      <vt:lpstr>Module</vt:lpstr>
      <vt:lpstr>Symphony of the Scriptures</vt:lpstr>
      <vt:lpstr>1 John</vt:lpstr>
      <vt:lpstr>PowerPoint Presentation</vt:lpstr>
      <vt:lpstr>PowerPoint Presentation</vt:lpstr>
      <vt:lpstr>About the New Testament  “Canon”</vt:lpstr>
      <vt:lpstr>Introduction</vt:lpstr>
      <vt:lpstr>Introduction</vt:lpstr>
      <vt:lpstr>The Debate on Gnosticism in 1 John</vt:lpstr>
      <vt:lpstr>Gnosticism defined (from study on Colosse)</vt:lpstr>
      <vt:lpstr>  The ISBE records the following general characteristics found within most varieties of Gnosticism:  </vt:lpstr>
      <vt:lpstr>About Gnosticism</vt:lpstr>
      <vt:lpstr>About Gnosticism</vt:lpstr>
      <vt:lpstr>PowerPoint Presentation</vt:lpstr>
      <vt:lpstr>Significant words in 1 John</vt:lpstr>
      <vt:lpstr>Who wrote the book? </vt:lpstr>
      <vt:lpstr>To whom was it written? </vt:lpstr>
      <vt:lpstr>Where are we?</vt:lpstr>
      <vt:lpstr>Why is 1 John so important?</vt:lpstr>
      <vt:lpstr>What’s the point?</vt:lpstr>
      <vt:lpstr>How do I apply it?</vt:lpstr>
      <vt:lpstr>Brief Outline</vt:lpstr>
      <vt:lpstr>PowerPoint Presentation</vt:lpstr>
      <vt:lpstr>The Facts About the Antichrist (2:18-24)</vt:lpstr>
      <vt:lpstr>The Facts About the Antichrist (2:18-24)</vt:lpstr>
      <vt:lpstr>PowerPoint Presentation</vt:lpstr>
      <vt:lpstr>About Propitiation</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105</cp:revision>
  <cp:lastPrinted>2022-07-12T20:24:30Z</cp:lastPrinted>
  <dcterms:created xsi:type="dcterms:W3CDTF">2010-11-07T11:38:16Z</dcterms:created>
  <dcterms:modified xsi:type="dcterms:W3CDTF">2022-12-26T15:06:33Z</dcterms:modified>
</cp:coreProperties>
</file>